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2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개요" id="{f2035318-9837-857a-52bd-755391a313f7}">
          <p14:sldIdLst>
            <p14:sldId id="256"/>
            <p14:sldId id="257"/>
          </p14:sldIdLst>
        </p14:section>
        <p14:section name="목표" id="{c221d31d-bd46-1ead-2f50-51f4798b1c78}">
          <p14:sldIdLst>
            <p14:sldId id="258"/>
            <p14:sldId id="259"/>
            <p14:sldId id="260"/>
          </p14:sldIdLst>
        </p14:section>
        <p14:section name="KPI" id="{cd5ef82c-877e-9c5e-0bcb-5be841c435a1}">
          <p14:sldIdLst>
            <p14:sldId id="261"/>
          </p14:sldIdLst>
        </p14:section>
        <p14:section name="결정 사항" id="{a553da81-0bf5-bb25-4f7d-97558eaae051}">
          <p14:sldIdLst>
            <p14:sldId id="26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노쇼율 (%)</c:v>
                </c:pt>
              </c:strCache>
            </c:strRef>
          </c:tx>
          <c:spPr>
            <a:solidFill>
              <a:srgbClr val="F2A93B"/>
            </a:solidFill>
            <a:ln w="31750" cap="flat">
              <a:solidFill>
                <a:srgbClr val="F2A93B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7"/>
            <c:spPr>
              <a:solidFill>
                <a:srgbClr val="F2A93B"/>
              </a:solidFill>
              <a:ln w="9525" cap="flat">
                <a:solidFill>
                  <a:srgbClr val="F2A93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4월</c:v>
                  </c:pt>
                  <c:pt idx="1">
                    <c:v>5월</c:v>
                  </c:pt>
                  <c:pt idx="2">
                    <c:v>6월</c:v>
                  </c:pt>
                  <c:pt idx="3">
                    <c:v>7월</c:v>
                  </c:pt>
                  <c:pt idx="4">
                    <c:v>8월</c:v>
                  </c:pt>
                  <c:pt idx="5">
                    <c:v>9월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14</c:v>
                </c:pt>
                <c:pt idx="1">
                  <c:v>13.5</c:v>
                </c:pt>
                <c:pt idx="2">
                  <c:v>13</c:v>
                </c:pt>
                <c:pt idx="3">
                  <c:v>12.2</c:v>
                </c:pt>
                <c:pt idx="4">
                  <c:v>11.6</c:v>
                </c:pt>
                <c:pt idx="5">
                  <c:v>11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긴급 48시간 내 진료 (%)</c:v>
                </c:pt>
              </c:strCache>
            </c:strRef>
          </c:tx>
          <c:spPr>
            <a:solidFill>
              <a:srgbClr val="1E2A5A"/>
            </a:solidFill>
            <a:ln w="31750" cap="flat">
              <a:solidFill>
                <a:srgbClr val="1E2A5A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7"/>
            <c:spPr>
              <a:solidFill>
                <a:srgbClr val="1E2A5A"/>
              </a:solidFill>
              <a:ln w="9525" cap="flat">
                <a:solidFill>
                  <a:srgbClr val="1E2A5A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4월</c:v>
                  </c:pt>
                  <c:pt idx="1">
                    <c:v>5월</c:v>
                  </c:pt>
                  <c:pt idx="2">
                    <c:v>6월</c:v>
                  </c:pt>
                  <c:pt idx="3">
                    <c:v>7월</c:v>
                  </c:pt>
                  <c:pt idx="4">
                    <c:v>8월</c:v>
                  </c:pt>
                  <c:pt idx="5">
                    <c:v>9월</c:v>
                  </c:pt>
                </c:lvl>
              </c:multiLvlStrCache>
            </c:multiLvl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55</c:v>
                </c:pt>
                <c:pt idx="1">
                  <c:v>58</c:v>
                </c:pt>
                <c:pt idx="2">
                  <c:v>63</c:v>
                </c:pt>
                <c:pt idx="3">
                  <c:v>68</c:v>
                </c:pt>
                <c:pt idx="4">
                  <c:v>72</c:v>
                </c:pt>
                <c:pt idx="5">
                  <c:v>76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B6670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l"/>
        <c:majorGridlines>
          <c:spPr>
            <a:ln w="6350" cap="flat">
              <a:solidFill>
                <a:srgbClr val="E3E7EA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B6670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900">
              <a:solidFill>
                <a:srgbClr val="5B6670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rgbClr val="1E2A5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463040"/>
            <a:ext cx="768096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Title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743200"/>
            <a:ext cx="768096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rgbClr val="DCE1F0"/>
                </a:solidFill>
              </a:defRPr>
            </a:lvl1pPr>
          </a:lstStyle>
          <a:p>
            <a:pPr algn="l" indent="0" marL="0">
              <a:buNone/>
            </a:pPr>
            <a:r>
              <a:rPr lang="en-US" sz="1800" dirty="0">
                <a:solidFill>
                  <a:srgbClr val="DCE1F0"/>
                </a:solidFill>
              </a:rPr>
              <a:t>Subtitle</a:t>
            </a:r>
            <a:endParaRPr lang="en-US" sz="1800" dirty="0"/>
          </a:p>
        </p:txBody>
      </p:sp>
      <p:sp>
        <p:nvSpPr>
          <p:cNvPr id="4" name="Text 0"/>
          <p:cNvSpPr/>
          <p:nvPr/>
        </p:nvSpPr>
        <p:spPr>
          <a:xfrm>
            <a:off x="731520" y="434340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CE1F0"/>
                </a:solidFill>
              </a:rPr>
              <a:t> </a:t>
            </a:r>
            <a:endParaRPr lang="en-US" sz="11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Title</a:t>
            </a:r>
            <a:endParaRPr lang="en-US" sz="26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노스게이트 헬스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E2A5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280160"/>
            <a:ext cx="768096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Title</a:t>
            </a: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560320"/>
            <a:ext cx="768096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rgbClr val="DCE1F0"/>
                </a:solidFill>
              </a:defRPr>
            </a:lvl1pPr>
          </a:lstStyle>
          <a:p>
            <a:pPr algn="l" indent="0" marL="0">
              <a:buNone/>
            </a:pPr>
            <a:r>
              <a:rPr lang="en-US" sz="1600" dirty="0">
                <a:solidFill>
                  <a:srgbClr val="DCE1F0"/>
                </a:solidFill>
              </a:rPr>
              <a:t>Body</a:t>
            </a: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463040"/>
            <a:ext cx="7680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OKR 리뷰: 2026년 3분기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743200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DCE1F0"/>
                </a:solidFill>
              </a:rPr>
              <a:t>노스게이트 헬스 · 환자 서비스 · 13주 중 10주차 · 담당: 이준호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스코어카드: 목표 2개 순조, 1개 주의</a:t>
            </a:r>
            <a:endParaRPr lang="en-US" sz="2600" dirty="0"/>
          </a:p>
        </p:txBody>
      </p:sp>
      <p:sp>
        <p:nvSpPr>
          <p:cNvPr id="3" name="Tile"/>
          <p:cNvSpPr/>
          <p:nvPr/>
        </p:nvSpPr>
        <p:spPr>
          <a:xfrm>
            <a:off x="457200" y="1234440"/>
            <a:ext cx="1536192" cy="1005840"/>
          </a:xfrm>
          <a:prstGeom prst="roundRect">
            <a:avLst>
              <a:gd name="adj" fmla="val 7273"/>
            </a:avLst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94360" y="1298448"/>
            <a:ext cx="1280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2"/>
                </a:solidFill>
              </a:rPr>
              <a:t>3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594360" y="1801368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chemeClr val="bg1"/>
                </a:solidFill>
              </a:rPr>
              <a:t>목표</a:t>
            </a:r>
            <a:endParaRPr lang="en-US" sz="1050" dirty="0"/>
          </a:p>
        </p:txBody>
      </p:sp>
      <p:sp>
        <p:nvSpPr>
          <p:cNvPr id="6" name="Tile"/>
          <p:cNvSpPr/>
          <p:nvPr/>
        </p:nvSpPr>
        <p:spPr>
          <a:xfrm>
            <a:off x="2139696" y="1234440"/>
            <a:ext cx="1536192" cy="1005840"/>
          </a:xfrm>
          <a:prstGeom prst="roundRect">
            <a:avLst>
              <a:gd name="adj" fmla="val 7273"/>
            </a:avLst>
          </a:prstGeom>
          <a:solidFill>
            <a:schemeClr val="bg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276856" y="1298448"/>
            <a:ext cx="1280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1"/>
                </a:solidFill>
              </a:rPr>
              <a:t>9</a:t>
            </a:r>
            <a:endParaRPr lang="en-US" sz="2600" dirty="0"/>
          </a:p>
        </p:txBody>
      </p:sp>
      <p:sp>
        <p:nvSpPr>
          <p:cNvPr id="8" name="Text 6"/>
          <p:cNvSpPr txBox="1"/>
          <p:nvPr/>
        </p:nvSpPr>
        <p:spPr>
          <a:xfrm>
            <a:off x="2276856" y="1801368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핵심 결과</a:t>
            </a:r>
            <a:endParaRPr lang="en-US" sz="1050" dirty="0"/>
          </a:p>
        </p:txBody>
      </p:sp>
      <p:sp>
        <p:nvSpPr>
          <p:cNvPr id="9" name="Tile"/>
          <p:cNvSpPr/>
          <p:nvPr/>
        </p:nvSpPr>
        <p:spPr>
          <a:xfrm>
            <a:off x="3822192" y="1234440"/>
            <a:ext cx="1536192" cy="1005840"/>
          </a:xfrm>
          <a:prstGeom prst="roundRect">
            <a:avLst>
              <a:gd name="adj" fmla="val 7273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3959352" y="1298448"/>
            <a:ext cx="1280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77A5A"/>
                </a:solidFill>
              </a:rPr>
              <a:t>6</a:t>
            </a:r>
            <a:endParaRPr lang="en-US" sz="2600" dirty="0"/>
          </a:p>
        </p:txBody>
      </p:sp>
      <p:sp>
        <p:nvSpPr>
          <p:cNvPr id="11" name="Text 9"/>
          <p:cNvSpPr txBox="1"/>
          <p:nvPr/>
        </p:nvSpPr>
        <p:spPr>
          <a:xfrm>
            <a:off x="3959352" y="1801368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순조</a:t>
            </a:r>
            <a:endParaRPr lang="en-US" sz="1050" dirty="0"/>
          </a:p>
        </p:txBody>
      </p:sp>
      <p:sp>
        <p:nvSpPr>
          <p:cNvPr id="12" name="Tile"/>
          <p:cNvSpPr/>
          <p:nvPr/>
        </p:nvSpPr>
        <p:spPr>
          <a:xfrm>
            <a:off x="5504688" y="1234440"/>
            <a:ext cx="1536192" cy="1005840"/>
          </a:xfrm>
          <a:prstGeom prst="roundRect">
            <a:avLst>
              <a:gd name="adj" fmla="val 7273"/>
            </a:avLst>
          </a:prstGeom>
          <a:solidFill>
            <a:schemeClr val="bg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5641848" y="1298448"/>
            <a:ext cx="1280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B8860B"/>
                </a:solidFill>
              </a:rPr>
              <a:t>2</a:t>
            </a:r>
            <a:endParaRPr lang="en-US" sz="2600" dirty="0"/>
          </a:p>
        </p:txBody>
      </p:sp>
      <p:sp>
        <p:nvSpPr>
          <p:cNvPr id="14" name="Text 12"/>
          <p:cNvSpPr txBox="1"/>
          <p:nvPr/>
        </p:nvSpPr>
        <p:spPr>
          <a:xfrm>
            <a:off x="5641848" y="1801368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주의</a:t>
            </a:r>
            <a:endParaRPr lang="en-US" sz="1050" dirty="0"/>
          </a:p>
        </p:txBody>
      </p:sp>
      <p:sp>
        <p:nvSpPr>
          <p:cNvPr id="15" name="Tile"/>
          <p:cNvSpPr/>
          <p:nvPr/>
        </p:nvSpPr>
        <p:spPr>
          <a:xfrm>
            <a:off x="7187184" y="1234440"/>
            <a:ext cx="1536192" cy="1005840"/>
          </a:xfrm>
          <a:prstGeom prst="roundRect">
            <a:avLst>
              <a:gd name="adj" fmla="val 7273"/>
            </a:avLst>
          </a:prstGeom>
          <a:solidFill>
            <a:schemeClr val="bg2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7324344" y="1298448"/>
            <a:ext cx="1280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A12D2D"/>
                </a:solidFill>
              </a:rPr>
              <a:t>1</a:t>
            </a:r>
            <a:endParaRPr lang="en-US" sz="2600" dirty="0"/>
          </a:p>
        </p:txBody>
      </p:sp>
      <p:sp>
        <p:nvSpPr>
          <p:cNvPr id="17" name="Text 15"/>
          <p:cNvSpPr txBox="1"/>
          <p:nvPr/>
        </p:nvSpPr>
        <p:spPr>
          <a:xfrm>
            <a:off x="7324344" y="1801368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지연</a:t>
            </a:r>
            <a:endParaRPr lang="en-US" sz="1050" dirty="0"/>
          </a:p>
        </p:txBody>
      </p:sp>
      <p:sp>
        <p:nvSpPr>
          <p:cNvPr id="18" name="Text 16"/>
          <p:cNvSpPr txBox="1"/>
          <p:nvPr/>
        </p:nvSpPr>
        <p:spPr>
          <a:xfrm>
            <a:off x="457200" y="2514600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tx2"/>
                </a:solidFill>
              </a:rPr>
              <a:t>목표</a:t>
            </a:r>
            <a:endParaRPr lang="en-US" sz="1050" dirty="0"/>
          </a:p>
        </p:txBody>
      </p:sp>
      <p:sp>
        <p:nvSpPr>
          <p:cNvPr id="19" name="Text 17"/>
          <p:cNvSpPr txBox="1"/>
          <p:nvPr/>
        </p:nvSpPr>
        <p:spPr>
          <a:xfrm>
            <a:off x="4389120" y="2514600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tx2"/>
                </a:solidFill>
              </a:rPr>
              <a:t>담당</a:t>
            </a:r>
            <a:endParaRPr lang="en-US" sz="1050" dirty="0"/>
          </a:p>
        </p:txBody>
      </p:sp>
      <p:sp>
        <p:nvSpPr>
          <p:cNvPr id="20" name="Text 18"/>
          <p:cNvSpPr txBox="1"/>
          <p:nvPr/>
        </p:nvSpPr>
        <p:spPr>
          <a:xfrm>
            <a:off x="5577840" y="251460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tx2"/>
                </a:solidFill>
              </a:rPr>
              <a:t>진행률</a:t>
            </a:r>
            <a:endParaRPr lang="en-US" sz="1050" dirty="0"/>
          </a:p>
        </p:txBody>
      </p:sp>
      <p:sp>
        <p:nvSpPr>
          <p:cNvPr id="21" name="Text 19"/>
          <p:cNvSpPr txBox="1"/>
          <p:nvPr/>
        </p:nvSpPr>
        <p:spPr>
          <a:xfrm>
            <a:off x="7680960" y="2514600"/>
            <a:ext cx="1005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tx2"/>
                </a:solidFill>
              </a:rPr>
              <a:t>상태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457200" y="2862072"/>
            <a:ext cx="8229600" cy="0"/>
          </a:xfrm>
          <a:prstGeom prst="line">
            <a:avLst/>
          </a:prstGeom>
          <a:noFill/>
          <a:ln w="12700">
            <a:solidFill>
              <a:schemeClr val="accent6"/>
            </a:solidFill>
            <a:prstDash val="solid"/>
          </a:ln>
        </p:spPr>
      </p:sp>
      <p:sp>
        <p:nvSpPr>
          <p:cNvPr id="23" name="Objective"/>
          <p:cNvSpPr txBox="1"/>
          <p:nvPr/>
        </p:nvSpPr>
        <p:spPr>
          <a:xfrm>
            <a:off x="457200" y="297180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chemeClr val="tx1"/>
                </a:solidFill>
              </a:rPr>
              <a:t>O1 · 환자가 더 빨리 진료받는다</a:t>
            </a:r>
            <a:endParaRPr lang="en-US" sz="1250" dirty="0"/>
          </a:p>
        </p:txBody>
      </p:sp>
      <p:sp>
        <p:nvSpPr>
          <p:cNvPr id="24" name="Text 22"/>
          <p:cNvSpPr txBox="1"/>
          <p:nvPr/>
        </p:nvSpPr>
        <p:spPr>
          <a:xfrm>
            <a:off x="4389120" y="297180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이준호</a:t>
            </a:r>
            <a:endParaRPr lang="en-US" sz="1150" dirty="0"/>
          </a:p>
        </p:txBody>
      </p:sp>
      <p:sp>
        <p:nvSpPr>
          <p:cNvPr id="25" name="Track"/>
          <p:cNvSpPr/>
          <p:nvPr/>
        </p:nvSpPr>
        <p:spPr>
          <a:xfrm>
            <a:off x="5577840" y="3072384"/>
            <a:ext cx="1463040" cy="16459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26" name="Progress"/>
          <p:cNvSpPr/>
          <p:nvPr/>
        </p:nvSpPr>
        <p:spPr>
          <a:xfrm>
            <a:off x="5577840" y="3072384"/>
            <a:ext cx="1053389" cy="164592"/>
          </a:xfrm>
          <a:prstGeom prst="roundRect">
            <a:avLst>
              <a:gd name="adj" fmla="val 50000"/>
            </a:avLst>
          </a:prstGeom>
          <a:solidFill>
            <a:srgbClr val="177A5A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7086600" y="297180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72%</a:t>
            </a:r>
            <a:endParaRPr lang="en-US" sz="1100" dirty="0"/>
          </a:p>
        </p:txBody>
      </p:sp>
      <p:sp>
        <p:nvSpPr>
          <p:cNvPr id="28" name="Text 26"/>
          <p:cNvSpPr txBox="1"/>
          <p:nvPr/>
        </p:nvSpPr>
        <p:spPr>
          <a:xfrm>
            <a:off x="7680960" y="2971800"/>
            <a:ext cx="1005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77A5A"/>
                </a:solidFill>
              </a:rPr>
              <a:t>순조</a:t>
            </a:r>
            <a:endParaRPr lang="en-US" sz="1150" dirty="0"/>
          </a:p>
        </p:txBody>
      </p:sp>
      <p:sp>
        <p:nvSpPr>
          <p:cNvPr id="29" name="Objective"/>
          <p:cNvSpPr txBox="1"/>
          <p:nvPr/>
        </p:nvSpPr>
        <p:spPr>
          <a:xfrm>
            <a:off x="457200" y="342900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chemeClr val="tx1"/>
                </a:solidFill>
              </a:rPr>
              <a:t>O2 · 노쇼를 줄인다</a:t>
            </a:r>
            <a:endParaRPr lang="en-US" sz="1250" dirty="0"/>
          </a:p>
        </p:txBody>
      </p:sp>
      <p:sp>
        <p:nvSpPr>
          <p:cNvPr id="30" name="Text 28"/>
          <p:cNvSpPr txBox="1"/>
          <p:nvPr/>
        </p:nvSpPr>
        <p:spPr>
          <a:xfrm>
            <a:off x="4389120" y="342900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김서연</a:t>
            </a:r>
            <a:endParaRPr lang="en-US" sz="1150" dirty="0"/>
          </a:p>
        </p:txBody>
      </p:sp>
      <p:sp>
        <p:nvSpPr>
          <p:cNvPr id="31" name="Track"/>
          <p:cNvSpPr/>
          <p:nvPr/>
        </p:nvSpPr>
        <p:spPr>
          <a:xfrm>
            <a:off x="5577840" y="3529584"/>
            <a:ext cx="1463040" cy="16459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32" name="Progress"/>
          <p:cNvSpPr/>
          <p:nvPr/>
        </p:nvSpPr>
        <p:spPr>
          <a:xfrm>
            <a:off x="5577840" y="3529584"/>
            <a:ext cx="702259" cy="164592"/>
          </a:xfrm>
          <a:prstGeom prst="roundRect">
            <a:avLst>
              <a:gd name="adj" fmla="val 50000"/>
            </a:avLst>
          </a:prstGeom>
          <a:solidFill>
            <a:srgbClr val="B8860B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7086600" y="342900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48%</a:t>
            </a:r>
            <a:endParaRPr lang="en-US" sz="1100" dirty="0"/>
          </a:p>
        </p:txBody>
      </p:sp>
      <p:sp>
        <p:nvSpPr>
          <p:cNvPr id="34" name="Text 32"/>
          <p:cNvSpPr txBox="1"/>
          <p:nvPr/>
        </p:nvSpPr>
        <p:spPr>
          <a:xfrm>
            <a:off x="7680960" y="3429000"/>
            <a:ext cx="1005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B8860B"/>
                </a:solidFill>
              </a:rPr>
              <a:t>주의</a:t>
            </a:r>
            <a:endParaRPr lang="en-US" sz="1150" dirty="0"/>
          </a:p>
        </p:txBody>
      </p:sp>
      <p:sp>
        <p:nvSpPr>
          <p:cNvPr id="35" name="Objective"/>
          <p:cNvSpPr txBox="1"/>
          <p:nvPr/>
        </p:nvSpPr>
        <p:spPr>
          <a:xfrm>
            <a:off x="457200" y="388620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chemeClr val="tx1"/>
                </a:solidFill>
              </a:rPr>
              <a:t>O3 · 직원이 오래 남는다</a:t>
            </a:r>
            <a:endParaRPr lang="en-US" sz="1250" dirty="0"/>
          </a:p>
        </p:txBody>
      </p:sp>
      <p:sp>
        <p:nvSpPr>
          <p:cNvPr id="36" name="Text 34"/>
          <p:cNvSpPr txBox="1"/>
          <p:nvPr/>
        </p:nvSpPr>
        <p:spPr>
          <a:xfrm>
            <a:off x="4389120" y="388620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박민수</a:t>
            </a:r>
            <a:endParaRPr lang="en-US" sz="1150" dirty="0"/>
          </a:p>
        </p:txBody>
      </p:sp>
      <p:sp>
        <p:nvSpPr>
          <p:cNvPr id="37" name="Track"/>
          <p:cNvSpPr/>
          <p:nvPr/>
        </p:nvSpPr>
        <p:spPr>
          <a:xfrm>
            <a:off x="5577840" y="3986784"/>
            <a:ext cx="1463040" cy="16459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38" name="Progress"/>
          <p:cNvSpPr/>
          <p:nvPr/>
        </p:nvSpPr>
        <p:spPr>
          <a:xfrm>
            <a:off x="5577840" y="3986784"/>
            <a:ext cx="1243584" cy="164592"/>
          </a:xfrm>
          <a:prstGeom prst="roundRect">
            <a:avLst>
              <a:gd name="adj" fmla="val 50000"/>
            </a:avLst>
          </a:prstGeom>
          <a:solidFill>
            <a:srgbClr val="177A5A"/>
          </a:solidFill>
          <a:ln/>
        </p:spPr>
      </p:sp>
      <p:sp>
        <p:nvSpPr>
          <p:cNvPr id="39" name="Text 37"/>
          <p:cNvSpPr txBox="1"/>
          <p:nvPr/>
        </p:nvSpPr>
        <p:spPr>
          <a:xfrm>
            <a:off x="7086600" y="388620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85%</a:t>
            </a:r>
            <a:endParaRPr lang="en-US" sz="1100" dirty="0"/>
          </a:p>
        </p:txBody>
      </p:sp>
      <p:sp>
        <p:nvSpPr>
          <p:cNvPr id="40" name="Text 38"/>
          <p:cNvSpPr txBox="1"/>
          <p:nvPr/>
        </p:nvSpPr>
        <p:spPr>
          <a:xfrm>
            <a:off x="7680960" y="3886200"/>
            <a:ext cx="1005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77A5A"/>
                </a:solidFill>
              </a:rPr>
              <a:t>순조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O1 · 환자가 더 빨리 진료받는다</a:t>
            </a:r>
            <a:endParaRPr lang="en-US" sz="2600" dirty="0"/>
          </a:p>
        </p:txBody>
      </p:sp>
      <p:sp>
        <p:nvSpPr>
          <p:cNvPr id="3" name="KR card"/>
          <p:cNvSpPr/>
          <p:nvPr/>
        </p:nvSpPr>
        <p:spPr>
          <a:xfrm>
            <a:off x="457200" y="1234440"/>
            <a:ext cx="8229600" cy="804672"/>
          </a:xfrm>
          <a:prstGeom prst="roundRect">
            <a:avLst>
              <a:gd name="adj" fmla="val 9091"/>
            </a:avLst>
          </a:prstGeom>
          <a:solidFill>
            <a:schemeClr val="bg2"/>
          </a:solidFill>
          <a:ln/>
        </p:spPr>
      </p:sp>
      <p:sp>
        <p:nvSpPr>
          <p:cNvPr id="4" name="KR"/>
          <p:cNvSpPr txBox="1"/>
          <p:nvPr/>
        </p:nvSpPr>
        <p:spPr>
          <a:xfrm>
            <a:off x="640080" y="1289304"/>
            <a:ext cx="5669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KR1: 첫 진료 대기 중앙값 21일 → 10일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618488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현재 11 일  ·  시작 21  ·  목표 10</a:t>
            </a:r>
            <a:endParaRPr lang="en-US" sz="1050" dirty="0"/>
          </a:p>
        </p:txBody>
      </p:sp>
      <p:sp>
        <p:nvSpPr>
          <p:cNvPr id="6" name="Track"/>
          <p:cNvSpPr/>
          <p:nvPr/>
        </p:nvSpPr>
        <p:spPr>
          <a:xfrm>
            <a:off x="4389120" y="1709928"/>
            <a:ext cx="1828800" cy="16459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7" name="Progress"/>
          <p:cNvSpPr/>
          <p:nvPr/>
        </p:nvSpPr>
        <p:spPr>
          <a:xfrm>
            <a:off x="4389120" y="1709928"/>
            <a:ext cx="1280160" cy="164592"/>
          </a:xfrm>
          <a:prstGeom prst="roundRect">
            <a:avLst>
              <a:gd name="adj" fmla="val 50000"/>
            </a:avLst>
          </a:prstGeom>
          <a:solidFill>
            <a:srgbClr val="177A5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263640" y="1618488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70%</a:t>
            </a:r>
            <a:endParaRPr lang="en-US" sz="1050" dirty="0"/>
          </a:p>
        </p:txBody>
      </p:sp>
      <p:sp>
        <p:nvSpPr>
          <p:cNvPr id="9" name="Status pill"/>
          <p:cNvSpPr/>
          <p:nvPr/>
        </p:nvSpPr>
        <p:spPr>
          <a:xfrm>
            <a:off x="7040880" y="1453896"/>
            <a:ext cx="1463040" cy="365760"/>
          </a:xfrm>
          <a:prstGeom prst="roundRect">
            <a:avLst>
              <a:gd name="adj" fmla="val 50000"/>
            </a:avLst>
          </a:prstGeom>
          <a:solidFill>
            <a:srgbClr val="177A5A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7040880" y="1453896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순조</a:t>
            </a:r>
            <a:endParaRPr lang="en-US" sz="1050" dirty="0"/>
          </a:p>
        </p:txBody>
      </p:sp>
      <p:sp>
        <p:nvSpPr>
          <p:cNvPr id="11" name="KR card"/>
          <p:cNvSpPr/>
          <p:nvPr/>
        </p:nvSpPr>
        <p:spPr>
          <a:xfrm>
            <a:off x="457200" y="2148840"/>
            <a:ext cx="8229600" cy="804672"/>
          </a:xfrm>
          <a:prstGeom prst="roundRect">
            <a:avLst>
              <a:gd name="adj" fmla="val 9091"/>
            </a:avLst>
          </a:prstGeom>
          <a:solidFill>
            <a:schemeClr val="bg2"/>
          </a:solidFill>
          <a:ln/>
        </p:spPr>
      </p:sp>
      <p:sp>
        <p:nvSpPr>
          <p:cNvPr id="12" name="KR"/>
          <p:cNvSpPr txBox="1"/>
          <p:nvPr/>
        </p:nvSpPr>
        <p:spPr>
          <a:xfrm>
            <a:off x="640080" y="2203704"/>
            <a:ext cx="5669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KR2: 긴급 의뢰 48시간 내 진료 80% (55%에서)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640080" y="2532888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현재 76%  ·  시작 55  ·  목표 80</a:t>
            </a:r>
            <a:endParaRPr lang="en-US" sz="1050" dirty="0"/>
          </a:p>
        </p:txBody>
      </p:sp>
      <p:sp>
        <p:nvSpPr>
          <p:cNvPr id="14" name="Track"/>
          <p:cNvSpPr/>
          <p:nvPr/>
        </p:nvSpPr>
        <p:spPr>
          <a:xfrm>
            <a:off x="4389120" y="2624328"/>
            <a:ext cx="1828800" cy="16459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15" name="Progress"/>
          <p:cNvSpPr/>
          <p:nvPr/>
        </p:nvSpPr>
        <p:spPr>
          <a:xfrm>
            <a:off x="4389120" y="2624328"/>
            <a:ext cx="1536192" cy="164592"/>
          </a:xfrm>
          <a:prstGeom prst="roundRect">
            <a:avLst>
              <a:gd name="adj" fmla="val 50000"/>
            </a:avLst>
          </a:prstGeom>
          <a:solidFill>
            <a:srgbClr val="177A5A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263640" y="2532888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84%</a:t>
            </a:r>
            <a:endParaRPr lang="en-US" sz="1050" dirty="0"/>
          </a:p>
        </p:txBody>
      </p:sp>
      <p:sp>
        <p:nvSpPr>
          <p:cNvPr id="17" name="Status pill"/>
          <p:cNvSpPr/>
          <p:nvPr/>
        </p:nvSpPr>
        <p:spPr>
          <a:xfrm>
            <a:off x="7040880" y="2368296"/>
            <a:ext cx="1463040" cy="365760"/>
          </a:xfrm>
          <a:prstGeom prst="roundRect">
            <a:avLst>
              <a:gd name="adj" fmla="val 50000"/>
            </a:avLst>
          </a:prstGeom>
          <a:solidFill>
            <a:srgbClr val="177A5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7040880" y="2368296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순조</a:t>
            </a:r>
            <a:endParaRPr lang="en-US" sz="1050" dirty="0"/>
          </a:p>
        </p:txBody>
      </p:sp>
      <p:sp>
        <p:nvSpPr>
          <p:cNvPr id="19" name="KR card"/>
          <p:cNvSpPr/>
          <p:nvPr/>
        </p:nvSpPr>
        <p:spPr>
          <a:xfrm>
            <a:off x="457200" y="3063240"/>
            <a:ext cx="8229600" cy="804672"/>
          </a:xfrm>
          <a:prstGeom prst="roundRect">
            <a:avLst>
              <a:gd name="adj" fmla="val 9091"/>
            </a:avLst>
          </a:prstGeom>
          <a:solidFill>
            <a:schemeClr val="bg2"/>
          </a:solidFill>
          <a:ln/>
        </p:spPr>
      </p:sp>
      <p:sp>
        <p:nvSpPr>
          <p:cNvPr id="20" name="KR"/>
          <p:cNvSpPr txBox="1"/>
          <p:nvPr/>
        </p:nvSpPr>
        <p:spPr>
          <a:xfrm>
            <a:off x="640080" y="3118104"/>
            <a:ext cx="5669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KR3: 6개 클리닉 전체 당일 전화 분류 운영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640080" y="3447288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현재 4 곳  ·  시작 0  ·  목표 6</a:t>
            </a:r>
            <a:endParaRPr lang="en-US" sz="1050" dirty="0"/>
          </a:p>
        </p:txBody>
      </p:sp>
      <p:sp>
        <p:nvSpPr>
          <p:cNvPr id="22" name="Track"/>
          <p:cNvSpPr/>
          <p:nvPr/>
        </p:nvSpPr>
        <p:spPr>
          <a:xfrm>
            <a:off x="4389120" y="3538728"/>
            <a:ext cx="1828800" cy="16459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23" name="Progress"/>
          <p:cNvSpPr/>
          <p:nvPr/>
        </p:nvSpPr>
        <p:spPr>
          <a:xfrm>
            <a:off x="4389120" y="3538728"/>
            <a:ext cx="1225296" cy="164592"/>
          </a:xfrm>
          <a:prstGeom prst="roundRect">
            <a:avLst>
              <a:gd name="adj" fmla="val 50000"/>
            </a:avLst>
          </a:prstGeom>
          <a:solidFill>
            <a:srgbClr val="B8860B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6263640" y="3447288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67%</a:t>
            </a:r>
            <a:endParaRPr lang="en-US" sz="1050" dirty="0"/>
          </a:p>
        </p:txBody>
      </p:sp>
      <p:sp>
        <p:nvSpPr>
          <p:cNvPr id="25" name="Status pill"/>
          <p:cNvSpPr/>
          <p:nvPr/>
        </p:nvSpPr>
        <p:spPr>
          <a:xfrm>
            <a:off x="7040880" y="3282696"/>
            <a:ext cx="1463040" cy="365760"/>
          </a:xfrm>
          <a:prstGeom prst="roundRect">
            <a:avLst>
              <a:gd name="adj" fmla="val 50000"/>
            </a:avLst>
          </a:prstGeom>
          <a:solidFill>
            <a:srgbClr val="B8860B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7040880" y="3282696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주의</a:t>
            </a:r>
            <a:endParaRPr lang="en-US" sz="1050" dirty="0"/>
          </a:p>
        </p:txBody>
      </p:sp>
      <p:sp>
        <p:nvSpPr>
          <p:cNvPr id="27" name="Commentary"/>
          <p:cNvSpPr txBox="1"/>
          <p:nvPr/>
        </p:nvSpPr>
        <p:spPr>
          <a:xfrm>
            <a:off x="457200" y="402336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전화 시스템 업그레이드를 기다리는 2개 클리닉에서 분류 도입 지연 (9월 18일 예정).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O2 · 노쇼를 줄인다</a:t>
            </a:r>
            <a:endParaRPr lang="en-US" sz="2600" dirty="0"/>
          </a:p>
        </p:txBody>
      </p:sp>
      <p:sp>
        <p:nvSpPr>
          <p:cNvPr id="3" name="KR card"/>
          <p:cNvSpPr/>
          <p:nvPr/>
        </p:nvSpPr>
        <p:spPr>
          <a:xfrm>
            <a:off x="457200" y="1234440"/>
            <a:ext cx="8229600" cy="804672"/>
          </a:xfrm>
          <a:prstGeom prst="roundRect">
            <a:avLst>
              <a:gd name="adj" fmla="val 9091"/>
            </a:avLst>
          </a:prstGeom>
          <a:solidFill>
            <a:schemeClr val="bg2"/>
          </a:solidFill>
          <a:ln/>
        </p:spPr>
      </p:sp>
      <p:sp>
        <p:nvSpPr>
          <p:cNvPr id="4" name="KR"/>
          <p:cNvSpPr txBox="1"/>
          <p:nvPr/>
        </p:nvSpPr>
        <p:spPr>
          <a:xfrm>
            <a:off x="640080" y="1289304"/>
            <a:ext cx="5669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KR1: 노쇼율 14% → 8%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618488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현재 11%  ·  시작 14  ·  목표 8</a:t>
            </a:r>
            <a:endParaRPr lang="en-US" sz="1050" dirty="0"/>
          </a:p>
        </p:txBody>
      </p:sp>
      <p:sp>
        <p:nvSpPr>
          <p:cNvPr id="6" name="Track"/>
          <p:cNvSpPr/>
          <p:nvPr/>
        </p:nvSpPr>
        <p:spPr>
          <a:xfrm>
            <a:off x="4389120" y="1709928"/>
            <a:ext cx="1828800" cy="16459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7" name="Progress"/>
          <p:cNvSpPr/>
          <p:nvPr/>
        </p:nvSpPr>
        <p:spPr>
          <a:xfrm>
            <a:off x="4389120" y="1709928"/>
            <a:ext cx="914400" cy="164592"/>
          </a:xfrm>
          <a:prstGeom prst="roundRect">
            <a:avLst>
              <a:gd name="adj" fmla="val 50000"/>
            </a:avLst>
          </a:prstGeom>
          <a:solidFill>
            <a:srgbClr val="B8860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263640" y="1618488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50%</a:t>
            </a:r>
            <a:endParaRPr lang="en-US" sz="1050" dirty="0"/>
          </a:p>
        </p:txBody>
      </p:sp>
      <p:sp>
        <p:nvSpPr>
          <p:cNvPr id="9" name="Status pill"/>
          <p:cNvSpPr/>
          <p:nvPr/>
        </p:nvSpPr>
        <p:spPr>
          <a:xfrm>
            <a:off x="7040880" y="1453896"/>
            <a:ext cx="1463040" cy="365760"/>
          </a:xfrm>
          <a:prstGeom prst="roundRect">
            <a:avLst>
              <a:gd name="adj" fmla="val 50000"/>
            </a:avLst>
          </a:prstGeom>
          <a:solidFill>
            <a:srgbClr val="B8860B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7040880" y="1453896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주의</a:t>
            </a:r>
            <a:endParaRPr lang="en-US" sz="1050" dirty="0"/>
          </a:p>
        </p:txBody>
      </p:sp>
      <p:sp>
        <p:nvSpPr>
          <p:cNvPr id="11" name="KR card"/>
          <p:cNvSpPr/>
          <p:nvPr/>
        </p:nvSpPr>
        <p:spPr>
          <a:xfrm>
            <a:off x="457200" y="2148840"/>
            <a:ext cx="8229600" cy="804672"/>
          </a:xfrm>
          <a:prstGeom prst="roundRect">
            <a:avLst>
              <a:gd name="adj" fmla="val 9091"/>
            </a:avLst>
          </a:prstGeom>
          <a:solidFill>
            <a:schemeClr val="bg2"/>
          </a:solidFill>
          <a:ln/>
        </p:spPr>
      </p:sp>
      <p:sp>
        <p:nvSpPr>
          <p:cNvPr id="12" name="KR"/>
          <p:cNvSpPr txBox="1"/>
          <p:nvPr/>
        </p:nvSpPr>
        <p:spPr>
          <a:xfrm>
            <a:off x="640080" y="2203704"/>
            <a:ext cx="5669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KR2: 문자 확인 예약 90% (40%에서)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640080" y="2532888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현재 71%  ·  시작 40  ·  목표 90</a:t>
            </a:r>
            <a:endParaRPr lang="en-US" sz="1050" dirty="0"/>
          </a:p>
        </p:txBody>
      </p:sp>
      <p:sp>
        <p:nvSpPr>
          <p:cNvPr id="14" name="Track"/>
          <p:cNvSpPr/>
          <p:nvPr/>
        </p:nvSpPr>
        <p:spPr>
          <a:xfrm>
            <a:off x="4389120" y="2624328"/>
            <a:ext cx="1828800" cy="16459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15" name="Progress"/>
          <p:cNvSpPr/>
          <p:nvPr/>
        </p:nvSpPr>
        <p:spPr>
          <a:xfrm>
            <a:off x="4389120" y="2624328"/>
            <a:ext cx="1133856" cy="164592"/>
          </a:xfrm>
          <a:prstGeom prst="roundRect">
            <a:avLst>
              <a:gd name="adj" fmla="val 50000"/>
            </a:avLst>
          </a:prstGeom>
          <a:solidFill>
            <a:srgbClr val="B8860B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263640" y="2532888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62%</a:t>
            </a:r>
            <a:endParaRPr lang="en-US" sz="1050" dirty="0"/>
          </a:p>
        </p:txBody>
      </p:sp>
      <p:sp>
        <p:nvSpPr>
          <p:cNvPr id="17" name="Status pill"/>
          <p:cNvSpPr/>
          <p:nvPr/>
        </p:nvSpPr>
        <p:spPr>
          <a:xfrm>
            <a:off x="7040880" y="2368296"/>
            <a:ext cx="1463040" cy="365760"/>
          </a:xfrm>
          <a:prstGeom prst="roundRect">
            <a:avLst>
              <a:gd name="adj" fmla="val 50000"/>
            </a:avLst>
          </a:prstGeom>
          <a:solidFill>
            <a:srgbClr val="B8860B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7040880" y="2368296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주의</a:t>
            </a:r>
            <a:endParaRPr lang="en-US" sz="1050" dirty="0"/>
          </a:p>
        </p:txBody>
      </p:sp>
      <p:sp>
        <p:nvSpPr>
          <p:cNvPr id="19" name="KR card"/>
          <p:cNvSpPr/>
          <p:nvPr/>
        </p:nvSpPr>
        <p:spPr>
          <a:xfrm>
            <a:off x="457200" y="3063240"/>
            <a:ext cx="8229600" cy="804672"/>
          </a:xfrm>
          <a:prstGeom prst="roundRect">
            <a:avLst>
              <a:gd name="adj" fmla="val 9091"/>
            </a:avLst>
          </a:prstGeom>
          <a:solidFill>
            <a:schemeClr val="bg2"/>
          </a:solidFill>
          <a:ln/>
        </p:spPr>
      </p:sp>
      <p:sp>
        <p:nvSpPr>
          <p:cNvPr id="20" name="KR"/>
          <p:cNvSpPr txBox="1"/>
          <p:nvPr/>
        </p:nvSpPr>
        <p:spPr>
          <a:xfrm>
            <a:off x="640080" y="3118104"/>
            <a:ext cx="5669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KR3: 대기자 자동 배정으로 월 500건 슬롯 확보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640080" y="3447288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현재 180 건  ·  시작 0  ·  목표 500</a:t>
            </a:r>
            <a:endParaRPr lang="en-US" sz="1050" dirty="0"/>
          </a:p>
        </p:txBody>
      </p:sp>
      <p:sp>
        <p:nvSpPr>
          <p:cNvPr id="22" name="Track"/>
          <p:cNvSpPr/>
          <p:nvPr/>
        </p:nvSpPr>
        <p:spPr>
          <a:xfrm>
            <a:off x="4389120" y="3538728"/>
            <a:ext cx="1828800" cy="16459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23" name="Progress"/>
          <p:cNvSpPr/>
          <p:nvPr/>
        </p:nvSpPr>
        <p:spPr>
          <a:xfrm>
            <a:off x="4389120" y="3538728"/>
            <a:ext cx="658368" cy="164592"/>
          </a:xfrm>
          <a:prstGeom prst="roundRect">
            <a:avLst>
              <a:gd name="adj" fmla="val 50000"/>
            </a:avLst>
          </a:prstGeom>
          <a:solidFill>
            <a:srgbClr val="A12D2D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6263640" y="3447288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36%</a:t>
            </a:r>
            <a:endParaRPr lang="en-US" sz="1050" dirty="0"/>
          </a:p>
        </p:txBody>
      </p:sp>
      <p:sp>
        <p:nvSpPr>
          <p:cNvPr id="25" name="Status pill"/>
          <p:cNvSpPr/>
          <p:nvPr/>
        </p:nvSpPr>
        <p:spPr>
          <a:xfrm>
            <a:off x="7040880" y="3282696"/>
            <a:ext cx="1463040" cy="365760"/>
          </a:xfrm>
          <a:prstGeom prst="roundRect">
            <a:avLst>
              <a:gd name="adj" fmla="val 50000"/>
            </a:avLst>
          </a:prstGeom>
          <a:solidFill>
            <a:srgbClr val="A12D2D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7040880" y="3282696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지연</a:t>
            </a:r>
            <a:endParaRPr lang="en-US" sz="1050" dirty="0"/>
          </a:p>
        </p:txBody>
      </p:sp>
      <p:sp>
        <p:nvSpPr>
          <p:cNvPr id="27" name="Commentary"/>
          <p:cNvSpPr txBox="1"/>
          <p:nvPr/>
        </p:nvSpPr>
        <p:spPr>
          <a:xfrm>
            <a:off x="457200" y="402336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자동 배정이 늦게 출시됨 (8월 22일). 9월 데이터로 500건 가능 여부 확인, 어려우면 300건으로 조정.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O3 · 직원이 오래 남는다</a:t>
            </a:r>
            <a:endParaRPr lang="en-US" sz="2600" dirty="0"/>
          </a:p>
        </p:txBody>
      </p:sp>
      <p:sp>
        <p:nvSpPr>
          <p:cNvPr id="3" name="KR card"/>
          <p:cNvSpPr/>
          <p:nvPr/>
        </p:nvSpPr>
        <p:spPr>
          <a:xfrm>
            <a:off x="457200" y="1234440"/>
            <a:ext cx="8229600" cy="804672"/>
          </a:xfrm>
          <a:prstGeom prst="roundRect">
            <a:avLst>
              <a:gd name="adj" fmla="val 9091"/>
            </a:avLst>
          </a:prstGeom>
          <a:solidFill>
            <a:schemeClr val="bg2"/>
          </a:solidFill>
          <a:ln/>
        </p:spPr>
      </p:sp>
      <p:sp>
        <p:nvSpPr>
          <p:cNvPr id="4" name="KR"/>
          <p:cNvSpPr txBox="1"/>
          <p:nvPr/>
        </p:nvSpPr>
        <p:spPr>
          <a:xfrm>
            <a:off x="640080" y="1289304"/>
            <a:ext cx="5669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KR1: 간호사 이직률 연 12% 미만 (19%에서)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618488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현재 13%  ·  시작 19  ·  목표 12</a:t>
            </a:r>
            <a:endParaRPr lang="en-US" sz="1050" dirty="0"/>
          </a:p>
        </p:txBody>
      </p:sp>
      <p:sp>
        <p:nvSpPr>
          <p:cNvPr id="6" name="Track"/>
          <p:cNvSpPr/>
          <p:nvPr/>
        </p:nvSpPr>
        <p:spPr>
          <a:xfrm>
            <a:off x="4389120" y="1709928"/>
            <a:ext cx="1828800" cy="16459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7" name="Progress"/>
          <p:cNvSpPr/>
          <p:nvPr/>
        </p:nvSpPr>
        <p:spPr>
          <a:xfrm>
            <a:off x="4389120" y="1709928"/>
            <a:ext cx="1572768" cy="164592"/>
          </a:xfrm>
          <a:prstGeom prst="roundRect">
            <a:avLst>
              <a:gd name="adj" fmla="val 50000"/>
            </a:avLst>
          </a:prstGeom>
          <a:solidFill>
            <a:srgbClr val="177A5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263640" y="1618488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86%</a:t>
            </a:r>
            <a:endParaRPr lang="en-US" sz="1050" dirty="0"/>
          </a:p>
        </p:txBody>
      </p:sp>
      <p:sp>
        <p:nvSpPr>
          <p:cNvPr id="9" name="Status pill"/>
          <p:cNvSpPr/>
          <p:nvPr/>
        </p:nvSpPr>
        <p:spPr>
          <a:xfrm>
            <a:off x="7040880" y="1453896"/>
            <a:ext cx="1463040" cy="365760"/>
          </a:xfrm>
          <a:prstGeom prst="roundRect">
            <a:avLst>
              <a:gd name="adj" fmla="val 50000"/>
            </a:avLst>
          </a:prstGeom>
          <a:solidFill>
            <a:srgbClr val="177A5A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7040880" y="1453896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순조</a:t>
            </a:r>
            <a:endParaRPr lang="en-US" sz="1050" dirty="0"/>
          </a:p>
        </p:txBody>
      </p:sp>
      <p:sp>
        <p:nvSpPr>
          <p:cNvPr id="11" name="KR card"/>
          <p:cNvSpPr/>
          <p:nvPr/>
        </p:nvSpPr>
        <p:spPr>
          <a:xfrm>
            <a:off x="457200" y="2148840"/>
            <a:ext cx="8229600" cy="804672"/>
          </a:xfrm>
          <a:prstGeom prst="roundRect">
            <a:avLst>
              <a:gd name="adj" fmla="val 9091"/>
            </a:avLst>
          </a:prstGeom>
          <a:solidFill>
            <a:schemeClr val="bg2"/>
          </a:solidFill>
          <a:ln/>
        </p:spPr>
      </p:sp>
      <p:sp>
        <p:nvSpPr>
          <p:cNvPr id="12" name="KR"/>
          <p:cNvSpPr txBox="1"/>
          <p:nvPr/>
        </p:nvSpPr>
        <p:spPr>
          <a:xfrm>
            <a:off x="640080" y="2203704"/>
            <a:ext cx="5669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KR2: 모든 클리닉 월간 직원 포럼 운영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640080" y="2532888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현재 6 곳  ·  시작 0  ·  목표 6</a:t>
            </a:r>
            <a:endParaRPr lang="en-US" sz="1050" dirty="0"/>
          </a:p>
        </p:txBody>
      </p:sp>
      <p:sp>
        <p:nvSpPr>
          <p:cNvPr id="14" name="Track"/>
          <p:cNvSpPr/>
          <p:nvPr/>
        </p:nvSpPr>
        <p:spPr>
          <a:xfrm>
            <a:off x="4389120" y="2624328"/>
            <a:ext cx="1828800" cy="16459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15" name="Progress"/>
          <p:cNvSpPr/>
          <p:nvPr/>
        </p:nvSpPr>
        <p:spPr>
          <a:xfrm>
            <a:off x="4389120" y="2624328"/>
            <a:ext cx="1828800" cy="164592"/>
          </a:xfrm>
          <a:prstGeom prst="roundRect">
            <a:avLst>
              <a:gd name="adj" fmla="val 50000"/>
            </a:avLst>
          </a:prstGeom>
          <a:solidFill>
            <a:srgbClr val="177A5A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263640" y="2532888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100%</a:t>
            </a:r>
            <a:endParaRPr lang="en-US" sz="1050" dirty="0"/>
          </a:p>
        </p:txBody>
      </p:sp>
      <p:sp>
        <p:nvSpPr>
          <p:cNvPr id="17" name="Status pill"/>
          <p:cNvSpPr/>
          <p:nvPr/>
        </p:nvSpPr>
        <p:spPr>
          <a:xfrm>
            <a:off x="7040880" y="2368296"/>
            <a:ext cx="1463040" cy="365760"/>
          </a:xfrm>
          <a:prstGeom prst="roundRect">
            <a:avLst>
              <a:gd name="adj" fmla="val 50000"/>
            </a:avLst>
          </a:prstGeom>
          <a:solidFill>
            <a:srgbClr val="177A5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7040880" y="2368296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순조</a:t>
            </a:r>
            <a:endParaRPr lang="en-US" sz="1050" dirty="0"/>
          </a:p>
        </p:txBody>
      </p:sp>
      <p:sp>
        <p:nvSpPr>
          <p:cNvPr id="19" name="KR card"/>
          <p:cNvSpPr/>
          <p:nvPr/>
        </p:nvSpPr>
        <p:spPr>
          <a:xfrm>
            <a:off x="457200" y="3063240"/>
            <a:ext cx="8229600" cy="804672"/>
          </a:xfrm>
          <a:prstGeom prst="roundRect">
            <a:avLst>
              <a:gd name="adj" fmla="val 9091"/>
            </a:avLst>
          </a:prstGeom>
          <a:solidFill>
            <a:schemeClr val="bg2"/>
          </a:solidFill>
          <a:ln/>
        </p:spPr>
      </p:sp>
      <p:sp>
        <p:nvSpPr>
          <p:cNvPr id="20" name="KR"/>
          <p:cNvSpPr txBox="1"/>
          <p:nvPr/>
        </p:nvSpPr>
        <p:spPr>
          <a:xfrm>
            <a:off x="640080" y="3118104"/>
            <a:ext cx="5669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KR3: 펄스 설문 '근무 추천' 75% (61%에서)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640080" y="3447288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현재 70%  ·  시작 61  ·  목표 75</a:t>
            </a:r>
            <a:endParaRPr lang="en-US" sz="1050" dirty="0"/>
          </a:p>
        </p:txBody>
      </p:sp>
      <p:sp>
        <p:nvSpPr>
          <p:cNvPr id="22" name="Track"/>
          <p:cNvSpPr/>
          <p:nvPr/>
        </p:nvSpPr>
        <p:spPr>
          <a:xfrm>
            <a:off x="4389120" y="3538728"/>
            <a:ext cx="1828800" cy="16459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23" name="Progress"/>
          <p:cNvSpPr/>
          <p:nvPr/>
        </p:nvSpPr>
        <p:spPr>
          <a:xfrm>
            <a:off x="4389120" y="3538728"/>
            <a:ext cx="1170432" cy="164592"/>
          </a:xfrm>
          <a:prstGeom prst="roundRect">
            <a:avLst>
              <a:gd name="adj" fmla="val 50000"/>
            </a:avLst>
          </a:prstGeom>
          <a:solidFill>
            <a:srgbClr val="177A5A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6263640" y="3447288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64%</a:t>
            </a:r>
            <a:endParaRPr lang="en-US" sz="1050" dirty="0"/>
          </a:p>
        </p:txBody>
      </p:sp>
      <p:sp>
        <p:nvSpPr>
          <p:cNvPr id="25" name="Status pill"/>
          <p:cNvSpPr/>
          <p:nvPr/>
        </p:nvSpPr>
        <p:spPr>
          <a:xfrm>
            <a:off x="7040880" y="3282696"/>
            <a:ext cx="1463040" cy="365760"/>
          </a:xfrm>
          <a:prstGeom prst="roundRect">
            <a:avLst>
              <a:gd name="adj" fmla="val 50000"/>
            </a:avLst>
          </a:prstGeom>
          <a:solidFill>
            <a:srgbClr val="177A5A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7040880" y="3282696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순조</a:t>
            </a:r>
            <a:endParaRPr lang="en-US" sz="1050" dirty="0"/>
          </a:p>
        </p:txBody>
      </p:sp>
      <p:sp>
        <p:nvSpPr>
          <p:cNvPr id="27" name="Commentary"/>
          <p:cNvSpPr txBox="1"/>
          <p:nvPr/>
        </p:nvSpPr>
        <p:spPr>
          <a:xfrm>
            <a:off x="457200" y="402336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이직률이 3분기 연속 하락 추세.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KPI 추이</a:t>
            </a:r>
            <a:endParaRPr lang="en-US" sz="26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457200" y="1188720"/>
          <a:ext cx="5303520" cy="3383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Panel 해석"/>
          <p:cNvSpPr/>
          <p:nvPr/>
        </p:nvSpPr>
        <p:spPr>
          <a:xfrm>
            <a:off x="6035040" y="1188720"/>
            <a:ext cx="2651760" cy="3383280"/>
          </a:xfrm>
          <a:prstGeom prst="roundRect">
            <a:avLst>
              <a:gd name="adj" fmla="val 2759"/>
            </a:avLst>
          </a:prstGeom>
          <a:solidFill>
            <a:schemeClr val="bg2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6236208" y="1298448"/>
            <a:ext cx="224942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해석</a:t>
            </a:r>
            <a:endParaRPr lang="en-US" sz="1300" dirty="0"/>
          </a:p>
        </p:txBody>
      </p:sp>
      <p:sp>
        <p:nvSpPr>
          <p:cNvPr id="6" name="Panel text"/>
          <p:cNvSpPr txBox="1"/>
          <p:nvPr/>
        </p:nvSpPr>
        <p:spPr>
          <a:xfrm>
            <a:off x="6236208" y="1627632"/>
            <a:ext cx="2249424" cy="2852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노쇼율은 월 약 0.6%p씩 하락, 8%는 자동 배정이 작동해야 가능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긴급 의뢰 성과는 분류 파일럿 이후 매달 개선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결정 사항과 요청</a:t>
            </a:r>
            <a:endParaRPr lang="en-US" sz="2600" dirty="0"/>
          </a:p>
        </p:txBody>
      </p:sp>
      <p:graphicFrame>
        <p:nvGraphicFramePr>
          <p:cNvPr id="8" name="Decision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822960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4206240"/>
                <a:gridCol w="1097280"/>
                <a:gridCol w="1097280"/>
              </a:tblGrid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항목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필요한 결정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담당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기한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O2 KR3 목표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9월 데이터 후 500건 유지 또는 300건으로 조정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김서연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10월 3일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전화 업그레이드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마지막 2개 클리닉 앞당기기 위한 2,400만 원 승인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이준호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9월 12일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4분기 목표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10월 10일 초안, 10월 17일 검토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전원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10월 17일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rumSoft Navy">
  <a:themeElements>
    <a:clrScheme name="ArumSoft Navy">
      <a:dk1>
        <a:srgbClr val="1C2126"/>
      </a:dk1>
      <a:lt1>
        <a:srgbClr val="FFFFFF"/>
      </a:lt1>
      <a:dk2>
        <a:srgbClr val="5B6670"/>
      </a:dk2>
      <a:lt2>
        <a:srgbClr val="F3F5F7"/>
      </a:lt2>
      <a:accent1>
        <a:srgbClr val="1E2A5A"/>
      </a:accent1>
      <a:accent2>
        <a:srgbClr val="F2A93B"/>
      </a:accent2>
      <a:accent3>
        <a:srgbClr val="4C5C9C"/>
      </a:accent3>
      <a:accent4>
        <a:srgbClr val="DCE1F0"/>
      </a:accent4>
      <a:accent5>
        <a:srgbClr val="177A5A"/>
      </a:accent5>
      <a:accent6>
        <a:srgbClr val="E3E7EA"/>
      </a:accent6>
      <a:hlink>
        <a:srgbClr val="1E2A5A"/>
      </a:hlink>
      <a:folHlink>
        <a:srgbClr val="4C5C9C"/>
      </a:folHlink>
    </a:clrScheme>
    <a:fontScheme name="ArumSoft Navy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OKR 리뷰: 2026년 3분기</dc:title>
  <dc:subject>PptxGenJS Presentation</dc:subject>
  <dc:creator>ArumSoft Learning</dc:creator>
  <cp:lastModifiedBy>ArumSoft Learning</cp:lastModifiedBy>
  <cp:revision>1</cp:revision>
  <dcterms:created xsi:type="dcterms:W3CDTF">2026-11-04T02:58:39Z</dcterms:created>
  <dcterms:modified xsi:type="dcterms:W3CDTF">2026-11-04T02:58:39Z</dcterms:modified>
</cp:coreProperties>
</file>