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개요" id="{563b5668-d62a-d60f-f61a-741c930c23af}">
          <p14:sldIdLst>
            <p14:sldId id="256"/>
            <p14:sldId id="257"/>
          </p14:sldIdLst>
        </p14:section>
        <p14:section name="세 단계" id="{6080f4c1-0046-5f13-6d7b-2a9f5bcfd096}">
          <p14:sldIdLst>
            <p14:sldId id="258"/>
            <p14:sldId id="259"/>
            <p14:sldId id="260"/>
          </p14:sldIdLst>
        </p14:section>
        <p14:section name="지표와 지원" id="{dea2b898-70c0-b00a-cf25-7b9c92796abb}">
          <p14:sldIdLst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노스게이트 헬스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30-60-90일 계획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이준호 · 수도권 영업 지역장 · 2026년 3월 2일 입사</a:t>
            </a:r>
            <a:endParaRPr lang="en-US" sz="1800" dirty="0"/>
          </a:p>
        </p:txBody>
      </p:sp>
      <p:sp>
        <p:nvSpPr>
          <p:cNvPr id="4" name="Company"/>
          <p:cNvSpPr txBox="1"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노스게이트 헬스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배우고, 기여하고, 이끈다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280160"/>
            <a:ext cx="2682240" cy="91440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280160"/>
            <a:ext cx="204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1–30일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배우기</a:t>
            </a: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280160"/>
            <a:ext cx="2682240" cy="91440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280160"/>
            <a:ext cx="204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31–60일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기여하기</a:t>
            </a: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280160"/>
            <a:ext cx="2682240" cy="91440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280160"/>
            <a:ext cx="204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61–90일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이끌기</a:t>
            </a:r>
            <a:endParaRPr lang="en-US" sz="1400" dirty="0"/>
          </a:p>
        </p:txBody>
      </p:sp>
      <p:sp>
        <p:nvSpPr>
          <p:cNvPr id="9" name="Goal card"/>
          <p:cNvSpPr/>
          <p:nvPr/>
        </p:nvSpPr>
        <p:spPr>
          <a:xfrm>
            <a:off x="457200" y="2423160"/>
            <a:ext cx="2679192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10" name="Goal"/>
          <p:cNvSpPr txBox="1"/>
          <p:nvPr/>
        </p:nvSpPr>
        <p:spPr>
          <a:xfrm>
            <a:off x="640080" y="2606040"/>
            <a:ext cx="231343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지역, 팀, 그리고 지금 거래가 어떻게 성사되는지 이해한다</a:t>
            </a:r>
            <a:endParaRPr lang="en-US" sz="1300" dirty="0"/>
          </a:p>
        </p:txBody>
      </p:sp>
      <p:sp>
        <p:nvSpPr>
          <p:cNvPr id="11" name="Goal card"/>
          <p:cNvSpPr/>
          <p:nvPr/>
        </p:nvSpPr>
        <p:spPr>
          <a:xfrm>
            <a:off x="3230575" y="2423160"/>
            <a:ext cx="2679192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12" name="Goal"/>
          <p:cNvSpPr txBox="1"/>
          <p:nvPr/>
        </p:nvSpPr>
        <p:spPr>
          <a:xfrm>
            <a:off x="3413455" y="2606040"/>
            <a:ext cx="231343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파이프라인을 맡고, 가장 큰 프로세스 공백 두 가지를 고치고, 첫 거래를 마무리한다</a:t>
            </a:r>
            <a:endParaRPr lang="en-US" sz="1300" dirty="0"/>
          </a:p>
        </p:txBody>
      </p:sp>
      <p:sp>
        <p:nvSpPr>
          <p:cNvPr id="13" name="Goal card"/>
          <p:cNvSpPr/>
          <p:nvPr/>
        </p:nvSpPr>
        <p:spPr>
          <a:xfrm>
            <a:off x="6003950" y="2423160"/>
            <a:ext cx="2679192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14" name="Goal"/>
          <p:cNvSpPr txBox="1"/>
          <p:nvPr/>
        </p:nvSpPr>
        <p:spPr>
          <a:xfrm>
            <a:off x="6186830" y="2606040"/>
            <a:ext cx="231343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반복 가능한 운영 리듬으로 지역을 이끌고 내년 계획을 세운다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1–30일 · 바꾸기 전에 먼저 배운다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051560"/>
            <a:ext cx="2682240" cy="50292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1–30일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051560"/>
            <a:ext cx="2682240" cy="5029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31–60일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051560"/>
            <a:ext cx="2682240" cy="5029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61–90일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Label"/>
          <p:cNvSpPr txBox="1"/>
          <p:nvPr/>
        </p:nvSpPr>
        <p:spPr>
          <a:xfrm>
            <a:off x="457200" y="17373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목표</a:t>
            </a:r>
            <a:endParaRPr lang="en-US" sz="1100" dirty="0"/>
          </a:p>
        </p:txBody>
      </p:sp>
      <p:sp>
        <p:nvSpPr>
          <p:cNvPr id="10" name="Bullets"/>
          <p:cNvSpPr txBox="1"/>
          <p:nvPr/>
        </p:nvSpPr>
        <p:spPr>
          <a:xfrm>
            <a:off x="457200" y="2011680"/>
            <a:ext cx="4023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영업 담당 9명 전원과 1:1, 고객 통화 12건 동행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최근 분기 리뷰 4건과 상위 20개 고객 계획 숙지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리드부터 갱신까지 실제 영업 과정 파악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CRM, 가격 규정, 승인 절차 익히기</a:t>
            </a:r>
            <a:endParaRPr lang="en-US" sz="1250" dirty="0"/>
          </a:p>
        </p:txBody>
      </p:sp>
      <p:sp>
        <p:nvSpPr>
          <p:cNvPr id="11" name="Activities card"/>
          <p:cNvSpPr/>
          <p:nvPr/>
        </p:nvSpPr>
        <p:spPr>
          <a:xfrm>
            <a:off x="4754880" y="1737360"/>
            <a:ext cx="393192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937760" y="18288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주요 활동</a:t>
            </a:r>
            <a:endParaRPr lang="en-US" sz="1100" dirty="0"/>
          </a:p>
        </p:txBody>
      </p:sp>
      <p:sp>
        <p:nvSpPr>
          <p:cNvPr id="13" name="Bullets"/>
          <p:cNvSpPr txBox="1"/>
          <p:nvPr/>
        </p:nvSpPr>
        <p:spPr>
          <a:xfrm>
            <a:off x="4937760" y="21031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상사와 주간 1:1, 매주 금요일 서면 요약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마케팅·고객성공·재무 리더와 점심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지역 최대 고객 3곳 방문</a:t>
            </a:r>
            <a:endParaRPr lang="en-US" sz="1100" dirty="0"/>
          </a:p>
        </p:txBody>
      </p:sp>
      <p:sp>
        <p:nvSpPr>
          <p:cNvPr id="14" name="Deliverable card"/>
          <p:cNvSpPr/>
          <p:nvPr/>
        </p:nvSpPr>
        <p:spPr>
          <a:xfrm>
            <a:off x="4754880" y="3383280"/>
            <a:ext cx="3931920" cy="1188720"/>
          </a:xfrm>
          <a:prstGeom prst="roundRect">
            <a:avLst>
              <a:gd name="adj" fmla="val 6154"/>
            </a:avLst>
          </a:prstGeom>
          <a:solidFill>
            <a:schemeClr val="accent1"/>
          </a:solidFill>
          <a:ln/>
        </p:spPr>
      </p:sp>
      <p:sp>
        <p:nvSpPr>
          <p:cNvPr id="15" name="Deliverable"/>
          <p:cNvSpPr txBox="1"/>
          <p:nvPr/>
        </p:nvSpPr>
        <p:spPr>
          <a:xfrm>
            <a:off x="4937760" y="347472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산출물 · 지역 현황 진단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파이프라인 건강도, 팀 강점, 가장 큰 공백 두 가지를 한 장으로 정리해 30일째 발표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31–60일 · 중요한 곳에 기여한다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051560"/>
            <a:ext cx="2682240" cy="5029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1–30일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051560"/>
            <a:ext cx="2682240" cy="50292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31–60일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051560"/>
            <a:ext cx="2682240" cy="5029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61–90일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Label"/>
          <p:cNvSpPr txBox="1"/>
          <p:nvPr/>
        </p:nvSpPr>
        <p:spPr>
          <a:xfrm>
            <a:off x="457200" y="17373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목표</a:t>
            </a:r>
            <a:endParaRPr lang="en-US" sz="1100" dirty="0"/>
          </a:p>
        </p:txBody>
      </p:sp>
      <p:sp>
        <p:nvSpPr>
          <p:cNvPr id="10" name="Bullets"/>
          <p:cNvSpPr txBox="1"/>
          <p:nvPr/>
        </p:nvSpPr>
        <p:spPr>
          <a:xfrm>
            <a:off x="457200" y="2011680"/>
            <a:ext cx="4023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진단에서 찾은 공백 두 가지 해결 (예상: 리드 응답 시간, 갱신 예측)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가장 큰 진행 중 기회 5건 공동 영업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90분이 아닌 30분짜리 주간 파이프라인 리뷰 정착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신입 담당 2명의 디스커버리 통화 코칭 시작</a:t>
            </a:r>
            <a:endParaRPr lang="en-US" sz="1250" dirty="0"/>
          </a:p>
        </p:txBody>
      </p:sp>
      <p:sp>
        <p:nvSpPr>
          <p:cNvPr id="11" name="Activities card"/>
          <p:cNvSpPr/>
          <p:nvPr/>
        </p:nvSpPr>
        <p:spPr>
          <a:xfrm>
            <a:off x="4754880" y="1737360"/>
            <a:ext cx="393192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937760" y="18288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주요 활동</a:t>
            </a:r>
            <a:endParaRPr lang="en-US" sz="1100" dirty="0"/>
          </a:p>
        </p:txBody>
      </p:sp>
      <p:sp>
        <p:nvSpPr>
          <p:cNvPr id="13" name="Bullets"/>
          <p:cNvSpPr txBox="1"/>
          <p:nvPr/>
        </p:nvSpPr>
        <p:spPr>
          <a:xfrm>
            <a:off x="4937760" y="21031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고객성공팀과 갱신 플레이북 재작성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24시간 리드 응답 기준 도입과 측정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1억 원 이상 거래에 임원 스폰서로 참여</a:t>
            </a:r>
            <a:endParaRPr lang="en-US" sz="1100" dirty="0"/>
          </a:p>
        </p:txBody>
      </p:sp>
      <p:sp>
        <p:nvSpPr>
          <p:cNvPr id="14" name="Deliverable card"/>
          <p:cNvSpPr/>
          <p:nvPr/>
        </p:nvSpPr>
        <p:spPr>
          <a:xfrm>
            <a:off x="4754880" y="3383280"/>
            <a:ext cx="3931920" cy="1188720"/>
          </a:xfrm>
          <a:prstGeom prst="roundRect">
            <a:avLst>
              <a:gd name="adj" fmla="val 6154"/>
            </a:avLst>
          </a:prstGeom>
          <a:solidFill>
            <a:schemeClr val="accent1"/>
          </a:solidFill>
          <a:ln/>
        </p:spPr>
      </p:sp>
      <p:sp>
        <p:nvSpPr>
          <p:cNvPr id="15" name="Deliverable"/>
          <p:cNvSpPr txBox="1"/>
          <p:nvPr/>
        </p:nvSpPr>
        <p:spPr>
          <a:xfrm>
            <a:off x="4937760" y="347472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산출물 · 첫 성과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프로세스 개선 2건 가동, 그로 인한 첫 수주, 재무팀이 신뢰하는 예측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61–90일 · 팀이 지킬 수 있는 리듬으로 이끈다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051560"/>
            <a:ext cx="2682240" cy="5029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1–30일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051560"/>
            <a:ext cx="2682240" cy="5029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31–60일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051560"/>
            <a:ext cx="2682240" cy="50292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61–90일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Label"/>
          <p:cNvSpPr txBox="1"/>
          <p:nvPr/>
        </p:nvSpPr>
        <p:spPr>
          <a:xfrm>
            <a:off x="457200" y="17373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목표</a:t>
            </a:r>
            <a:endParaRPr lang="en-US" sz="1100" dirty="0"/>
          </a:p>
        </p:txBody>
      </p:sp>
      <p:sp>
        <p:nvSpPr>
          <p:cNvPr id="10" name="Bullets"/>
          <p:cNvSpPr txBox="1"/>
          <p:nvPr/>
        </p:nvSpPr>
        <p:spPr>
          <a:xfrm>
            <a:off x="457200" y="2011680"/>
            <a:ext cx="4023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예측 정확도 ±10%로 분기 목표 달성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내년 지역 계획과 채용 요청 수립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모든 담당자와 개인 성장 계획 합의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상사와 월간 사업 리뷰 정례화</a:t>
            </a:r>
            <a:endParaRPr lang="en-US" sz="1250" dirty="0"/>
          </a:p>
        </p:txBody>
      </p:sp>
      <p:sp>
        <p:nvSpPr>
          <p:cNvPr id="11" name="Activities card"/>
          <p:cNvSpPr/>
          <p:nvPr/>
        </p:nvSpPr>
        <p:spPr>
          <a:xfrm>
            <a:off x="4754880" y="1737360"/>
            <a:ext cx="393192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937760" y="18288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주요 활동</a:t>
            </a:r>
            <a:endParaRPr lang="en-US" sz="1100" dirty="0"/>
          </a:p>
        </p:txBody>
      </p:sp>
      <p:sp>
        <p:nvSpPr>
          <p:cNvPr id="13" name="Bullets"/>
          <p:cNvSpPr txBox="1"/>
          <p:nvPr/>
        </p:nvSpPr>
        <p:spPr>
          <a:xfrm>
            <a:off x="4937760" y="21031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지역 분기 리뷰 진행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성과는 공개적으로 인정, 부진은 비공개로 조기에 다루기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내 휴가 중에도 돌아가도록 운영 리듬 문서화</a:t>
            </a:r>
            <a:endParaRPr lang="en-US" sz="1100" dirty="0"/>
          </a:p>
        </p:txBody>
      </p:sp>
      <p:sp>
        <p:nvSpPr>
          <p:cNvPr id="14" name="Deliverable card"/>
          <p:cNvSpPr/>
          <p:nvPr/>
        </p:nvSpPr>
        <p:spPr>
          <a:xfrm>
            <a:off x="4754880" y="3383280"/>
            <a:ext cx="3931920" cy="1188720"/>
          </a:xfrm>
          <a:prstGeom prst="roundRect">
            <a:avLst>
              <a:gd name="adj" fmla="val 6154"/>
            </a:avLst>
          </a:prstGeom>
          <a:solidFill>
            <a:schemeClr val="accent1"/>
          </a:solidFill>
          <a:ln/>
        </p:spPr>
      </p:sp>
      <p:sp>
        <p:nvSpPr>
          <p:cNvPr id="15" name="Deliverable"/>
          <p:cNvSpPr txBox="1"/>
          <p:nvPr/>
        </p:nvSpPr>
        <p:spPr>
          <a:xfrm>
            <a:off x="4937760" y="347472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산출물 · 90일 리뷰와 연간 계획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분기 결과, 무엇이 왜 바뀌었는지, 향후 12개월 계획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성공은 이렇게 측정합니다</a:t>
            </a:r>
            <a:endParaRPr lang="en-US" sz="2600" dirty="0"/>
          </a:p>
        </p:txBody>
      </p:sp>
      <p:graphicFrame>
        <p:nvGraphicFramePr>
          <p:cNvPr id="7" name="Metric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1828800"/>
                <a:gridCol w="1828800"/>
                <a:gridCol w="182880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지표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30일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60일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90일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파이프라인 커버리지 (다음 분기)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기준선 측정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2.5배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3배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리드 응답 시간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기준선 측정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리드 80% 24시간 이내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리드 95% 24시간 이내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예측 정확도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±20%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±10%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갱신율 (최근 90일)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기준선 측정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+3%p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+6%p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담당자 1:1과 통화 동행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9명 전원, 12건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매주, 전원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매주, 전원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필요한 지원과 예상되는 걸림돌</a:t>
            </a:r>
            <a:endParaRPr lang="en-US" sz="2600" dirty="0"/>
          </a:p>
        </p:txBody>
      </p:sp>
      <p:sp>
        <p:nvSpPr>
          <p:cNvPr id="3" name="Support card"/>
          <p:cNvSpPr/>
          <p:nvPr/>
        </p:nvSpPr>
        <p:spPr>
          <a:xfrm>
            <a:off x="457200" y="1280160"/>
            <a:ext cx="3931920" cy="32004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4173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필요한 지원</a:t>
            </a:r>
            <a:endParaRPr lang="en-US" sz="1400" dirty="0"/>
          </a:p>
        </p:txBody>
      </p:sp>
      <p:sp>
        <p:nvSpPr>
          <p:cNvPr id="5" name="Bullets"/>
          <p:cNvSpPr txBox="1"/>
          <p:nvPr/>
        </p:nvSpPr>
        <p:spPr>
          <a:xfrm>
            <a:off x="685800" y="1828800"/>
            <a:ext cx="34747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입사 첫날 CRM 보고서와 최근 분기 리뷰 4건 열람 권한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최대 고객 3곳 소개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15%까지 할인은 에스컬레이션 없이 결정할 권한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상사와 주 30분 1:1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754880" y="14173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위험과 대응</a:t>
            </a:r>
            <a:endParaRPr lang="en-US" sz="1400" dirty="0"/>
          </a:p>
        </p:txBody>
      </p:sp>
      <p:sp>
        <p:nvSpPr>
          <p:cNvPr id="7" name="Risk card"/>
          <p:cNvSpPr/>
          <p:nvPr/>
        </p:nvSpPr>
        <p:spPr>
          <a:xfrm>
            <a:off x="4754880" y="1828800"/>
            <a:ext cx="393192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8" name="Risk"/>
          <p:cNvSpPr txBox="1"/>
          <p:nvPr/>
        </p:nvSpPr>
        <p:spPr>
          <a:xfrm>
            <a:off x="4937760" y="1901952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1"/>
                </a:solidFill>
              </a:rPr>
              <a:t>담당자 2명이 신입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첫 60일간 선임과 짝 배정, 주간 통화 리뷰</a:t>
            </a:r>
            <a:endParaRPr lang="en-US" sz="1400" dirty="0"/>
          </a:p>
        </p:txBody>
      </p:sp>
      <p:sp>
        <p:nvSpPr>
          <p:cNvPr id="9" name="Risk card"/>
          <p:cNvSpPr/>
          <p:nvPr/>
        </p:nvSpPr>
        <p:spPr>
          <a:xfrm>
            <a:off x="4754880" y="2724912"/>
            <a:ext cx="393192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10" name="Risk"/>
          <p:cNvSpPr txBox="1"/>
          <p:nvPr/>
        </p:nvSpPr>
        <p:spPr>
          <a:xfrm>
            <a:off x="4937760" y="2798064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1"/>
                </a:solidFill>
              </a:rPr>
              <a:t>1분기는 비수기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갱신과 확장을 앞당기고 재무팀과 일찍 기대치 조율</a:t>
            </a:r>
            <a:endParaRPr lang="en-US" sz="1400" dirty="0"/>
          </a:p>
        </p:txBody>
      </p:sp>
      <p:sp>
        <p:nvSpPr>
          <p:cNvPr id="11" name="Risk card"/>
          <p:cNvSpPr/>
          <p:nvPr/>
        </p:nvSpPr>
        <p:spPr>
          <a:xfrm>
            <a:off x="4754880" y="3621024"/>
            <a:ext cx="393192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12" name="Risk"/>
          <p:cNvSpPr txBox="1"/>
          <p:nvPr/>
        </p:nvSpPr>
        <p:spPr>
          <a:xfrm>
            <a:off x="4937760" y="3694176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1"/>
                </a:solidFill>
              </a:rPr>
              <a:t>CRM 데이터 품질이 낮음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보고서를 만들기 전에 예측에 중요한 필드 5개부터 정비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요약</a:t>
            </a:r>
            <a:endParaRPr lang="en-US" sz="2600" dirty="0"/>
          </a:p>
        </p:txBody>
      </p:sp>
      <p:sp>
        <p:nvSpPr>
          <p:cNvPr id="3" name="Timeline line"/>
          <p:cNvSpPr/>
          <p:nvPr/>
        </p:nvSpPr>
        <p:spPr>
          <a:xfrm>
            <a:off x="457200" y="2148840"/>
            <a:ext cx="8229600" cy="0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</a:ln>
        </p:spPr>
      </p:sp>
      <p:sp>
        <p:nvSpPr>
          <p:cNvPr id="4" name="Marker"/>
          <p:cNvSpPr/>
          <p:nvPr/>
        </p:nvSpPr>
        <p:spPr>
          <a:xfrm>
            <a:off x="758952" y="19933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5" name="Day"/>
          <p:cNvSpPr txBox="1"/>
          <p:nvPr/>
        </p:nvSpPr>
        <p:spPr>
          <a:xfrm>
            <a:off x="182880" y="15544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30일</a:t>
            </a:r>
            <a:endParaRPr lang="en-US" sz="1100" dirty="0"/>
          </a:p>
        </p:txBody>
      </p:sp>
      <p:sp>
        <p:nvSpPr>
          <p:cNvPr id="6" name="Milestone"/>
          <p:cNvSpPr txBox="1"/>
          <p:nvPr/>
        </p:nvSpPr>
        <p:spPr>
          <a:xfrm>
            <a:off x="137160" y="24231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지역 현황 진단 발표</a:t>
            </a:r>
            <a:endParaRPr lang="en-US" sz="1100" dirty="0"/>
          </a:p>
        </p:txBody>
      </p:sp>
      <p:sp>
        <p:nvSpPr>
          <p:cNvPr id="7" name="Marker"/>
          <p:cNvSpPr/>
          <p:nvPr/>
        </p:nvSpPr>
        <p:spPr>
          <a:xfrm>
            <a:off x="2587752" y="19933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8" name="Day"/>
          <p:cNvSpPr txBox="1"/>
          <p:nvPr/>
        </p:nvSpPr>
        <p:spPr>
          <a:xfrm>
            <a:off x="2011680" y="15544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45일</a:t>
            </a:r>
            <a:endParaRPr lang="en-US" sz="1100" dirty="0"/>
          </a:p>
        </p:txBody>
      </p:sp>
      <p:sp>
        <p:nvSpPr>
          <p:cNvPr id="9" name="Milestone"/>
          <p:cNvSpPr txBox="1"/>
          <p:nvPr/>
        </p:nvSpPr>
        <p:spPr>
          <a:xfrm>
            <a:off x="1965960" y="24231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리드 응답 기준 가동</a:t>
            </a:r>
            <a:endParaRPr lang="en-US" sz="1100" dirty="0"/>
          </a:p>
        </p:txBody>
      </p:sp>
      <p:sp>
        <p:nvSpPr>
          <p:cNvPr id="10" name="Marker"/>
          <p:cNvSpPr/>
          <p:nvPr/>
        </p:nvSpPr>
        <p:spPr>
          <a:xfrm>
            <a:off x="4416552" y="19933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1" name="Day"/>
          <p:cNvSpPr txBox="1"/>
          <p:nvPr/>
        </p:nvSpPr>
        <p:spPr>
          <a:xfrm>
            <a:off x="3840480" y="15544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60일</a:t>
            </a:r>
            <a:endParaRPr lang="en-US" sz="1100" dirty="0"/>
          </a:p>
        </p:txBody>
      </p:sp>
      <p:sp>
        <p:nvSpPr>
          <p:cNvPr id="12" name="Milestone"/>
          <p:cNvSpPr txBox="1"/>
          <p:nvPr/>
        </p:nvSpPr>
        <p:spPr>
          <a:xfrm>
            <a:off x="3794760" y="24231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갱신 플레이북과 신뢰할 수 있는 예측</a:t>
            </a:r>
            <a:endParaRPr lang="en-US" sz="1100" dirty="0"/>
          </a:p>
        </p:txBody>
      </p:sp>
      <p:sp>
        <p:nvSpPr>
          <p:cNvPr id="13" name="Marker"/>
          <p:cNvSpPr/>
          <p:nvPr/>
        </p:nvSpPr>
        <p:spPr>
          <a:xfrm>
            <a:off x="6245352" y="19933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4" name="Day"/>
          <p:cNvSpPr txBox="1"/>
          <p:nvPr/>
        </p:nvSpPr>
        <p:spPr>
          <a:xfrm>
            <a:off x="5669280" y="15544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75일</a:t>
            </a:r>
            <a:endParaRPr lang="en-US" sz="1100" dirty="0"/>
          </a:p>
        </p:txBody>
      </p:sp>
      <p:sp>
        <p:nvSpPr>
          <p:cNvPr id="15" name="Milestone"/>
          <p:cNvSpPr txBox="1"/>
          <p:nvPr/>
        </p:nvSpPr>
        <p:spPr>
          <a:xfrm>
            <a:off x="5623560" y="24231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전 담당자 성장 계획 합의</a:t>
            </a:r>
            <a:endParaRPr lang="en-US" sz="1100" dirty="0"/>
          </a:p>
        </p:txBody>
      </p:sp>
      <p:sp>
        <p:nvSpPr>
          <p:cNvPr id="16" name="Marker"/>
          <p:cNvSpPr/>
          <p:nvPr/>
        </p:nvSpPr>
        <p:spPr>
          <a:xfrm>
            <a:off x="8074152" y="19933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7" name="Day"/>
          <p:cNvSpPr txBox="1"/>
          <p:nvPr/>
        </p:nvSpPr>
        <p:spPr>
          <a:xfrm>
            <a:off x="7498080" y="15544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90일</a:t>
            </a:r>
            <a:endParaRPr lang="en-US" sz="1100" dirty="0"/>
          </a:p>
        </p:txBody>
      </p:sp>
      <p:sp>
        <p:nvSpPr>
          <p:cNvPr id="18" name="Milestone"/>
          <p:cNvSpPr txBox="1"/>
          <p:nvPr/>
        </p:nvSpPr>
        <p:spPr>
          <a:xfrm>
            <a:off x="7452360" y="24231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분기 리뷰와 연간 계획</a:t>
            </a:r>
            <a:endParaRPr lang="en-US" sz="1100" dirty="0"/>
          </a:p>
        </p:txBody>
      </p:sp>
      <p:sp>
        <p:nvSpPr>
          <p:cNvPr id="19" name="Closing note"/>
          <p:cNvSpPr/>
          <p:nvPr/>
        </p:nvSpPr>
        <p:spPr>
          <a:xfrm>
            <a:off x="457200" y="3657600"/>
            <a:ext cx="8229600" cy="777240"/>
          </a:xfrm>
          <a:prstGeom prst="roundRect">
            <a:avLst>
              <a:gd name="adj" fmla="val 9412"/>
            </a:avLst>
          </a:prstGeom>
          <a:solidFill>
            <a:schemeClr val="accent4"/>
          </a:solidFill>
          <a:ln/>
        </p:spPr>
      </p:sp>
      <p:sp>
        <p:nvSpPr>
          <p:cNvPr id="20" name="Closing text"/>
          <p:cNvSpPr txBox="1"/>
          <p:nvPr/>
        </p:nvSpPr>
        <p:spPr>
          <a:xfrm>
            <a:off x="685800" y="3657600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1"/>
                </a:solidFill>
              </a:rPr>
              <a:t>언제든 질문, 추가, 방향 수정 환영합니다. 이 계획은 출발점이지 계약이 아닙니다.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30-60-90일 계획</dc:title>
  <dc:subject>PptxGenJS Presentation</dc:subject>
  <dc:creator>ArumSoft Learning</dc:creator>
  <cp:lastModifiedBy>ArumSoft Learning</cp:lastModifiedBy>
  <cp:revision>1</cp:revision>
  <dcterms:created xsi:type="dcterms:W3CDTF">2026-11-03T02:03:29Z</dcterms:created>
  <dcterms:modified xsi:type="dcterms:W3CDTF">2026-11-03T02:03:29Z</dcterms:modified>
</cp:coreProperties>
</file>