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5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소개" id="{9c4a43f6-3629-1179-1285-0c8cdb12149f}">
          <p14:sldIdLst>
            <p14:sldId id="256"/>
            <p14:sldId id="257"/>
            <p14:sldId id="259"/>
            <p14:sldId id="261"/>
          </p14:sldIdLst>
        </p14:section>
        <p14:section name="사업 영역" id="{6011abb6-7dcd-02b8-c819-3b60da1f7df0}">
          <p14:sldIdLst>
            <p14:sldId id="258"/>
          </p14:sldIdLst>
        </p14:section>
        <p14:section name="실적" id="{e7baee11-8211-1173-08e8-5e2a3813bf12}">
          <p14:sldIdLst>
            <p14:sldId id="260"/>
            <p14:sldId id="262"/>
          </p14:sldIdLst>
        </p14:section>
        <p14:section name="연락처" id="{3b49af47-1d42-3d1d-2fb3-071211f39d28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연 매출 (억 원)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연 매출 (억 원)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  <c:pt idx="4">
                    <c:v>2026 (예상)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79</c:v>
                </c:pt>
                <c:pt idx="2">
                  <c:v>91</c:v>
                </c:pt>
                <c:pt idx="3">
                  <c:v>102</c:v>
                </c:pt>
                <c:pt idx="4">
                  <c:v>112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그래닛피크 엔지니어링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그래닛피크 엔지니어링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중규모 건축물 구조·토목 엔지니어링 · 2009년 설립 · 서울·부산</a:t>
            </a:r>
            <a:endParaRPr lang="en-US" sz="1800" dirty="0"/>
          </a:p>
        </p:txBody>
      </p:sp>
      <p:sp>
        <p:nvSpPr>
          <p:cNvPr id="4" name="Logo mark"/>
          <p:cNvSpPr/>
          <p:nvPr/>
        </p:nvSpPr>
        <p:spPr>
          <a:xfrm>
            <a:off x="731520" y="6400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회사 소개</a:t>
            </a:r>
            <a:endParaRPr lang="en-US" sz="2600" dirty="0"/>
          </a:p>
        </p:txBody>
      </p:sp>
      <p:sp>
        <p:nvSpPr>
          <p:cNvPr id="3" name="Mission"/>
          <p:cNvSpPr txBox="1"/>
          <p:nvPr/>
        </p:nvSpPr>
        <p:spPr>
          <a:xfrm>
            <a:off x="457200" y="12801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전화를 받는 엔지니어를 원하는 발주처를 위해, 안전하고 시공 가능하며 예산에 맞는 구조를 설계합니다.</a:t>
            </a:r>
            <a:endParaRPr lang="en-US" sz="2000" dirty="0"/>
          </a:p>
        </p:txBody>
      </p:sp>
      <p:sp>
        <p:nvSpPr>
          <p:cNvPr id="4" name="Tile 업력"/>
          <p:cNvSpPr/>
          <p:nvPr/>
        </p:nvSpPr>
        <p:spPr>
          <a:xfrm>
            <a:off x="457200" y="2560320"/>
            <a:ext cx="2560320" cy="146304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40080" y="2697480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</a:rPr>
              <a:t>17년</a:t>
            </a:r>
            <a:endParaRPr lang="en-US" sz="3400" dirty="0"/>
          </a:p>
        </p:txBody>
      </p:sp>
      <p:sp>
        <p:nvSpPr>
          <p:cNvPr id="6" name="Stat label"/>
          <p:cNvSpPr txBox="1"/>
          <p:nvPr/>
        </p:nvSpPr>
        <p:spPr>
          <a:xfrm>
            <a:off x="640080" y="3467405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업력</a:t>
            </a:r>
            <a:endParaRPr lang="en-US" sz="1100" dirty="0"/>
          </a:p>
        </p:txBody>
      </p:sp>
      <p:sp>
        <p:nvSpPr>
          <p:cNvPr id="7" name="Tile 엔지니어와 기술진"/>
          <p:cNvSpPr/>
          <p:nvPr/>
        </p:nvSpPr>
        <p:spPr>
          <a:xfrm>
            <a:off x="3291840" y="2560320"/>
            <a:ext cx="256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3474720" y="2697480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42명</a:t>
            </a:r>
            <a:endParaRPr lang="en-US" sz="3400" dirty="0"/>
          </a:p>
        </p:txBody>
      </p:sp>
      <p:sp>
        <p:nvSpPr>
          <p:cNvPr id="9" name="Stat label"/>
          <p:cNvSpPr txBox="1"/>
          <p:nvPr/>
        </p:nvSpPr>
        <p:spPr>
          <a:xfrm>
            <a:off x="3474720" y="3467405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엔지니어와 기술진</a:t>
            </a:r>
            <a:endParaRPr lang="en-US" sz="1100" dirty="0"/>
          </a:p>
        </p:txBody>
      </p:sp>
      <p:sp>
        <p:nvSpPr>
          <p:cNvPr id="10" name="Tile 수행 프로젝트"/>
          <p:cNvSpPr/>
          <p:nvPr/>
        </p:nvSpPr>
        <p:spPr>
          <a:xfrm>
            <a:off x="6126480" y="2560320"/>
            <a:ext cx="256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1" name="Stat"/>
          <p:cNvSpPr txBox="1"/>
          <p:nvPr/>
        </p:nvSpPr>
        <p:spPr>
          <a:xfrm>
            <a:off x="6309360" y="2697480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1,100건+</a:t>
            </a:r>
            <a:endParaRPr lang="en-US" sz="3400" dirty="0"/>
          </a:p>
        </p:txBody>
      </p:sp>
      <p:sp>
        <p:nvSpPr>
          <p:cNvPr id="12" name="Stat label"/>
          <p:cNvSpPr txBox="1"/>
          <p:nvPr/>
        </p:nvSpPr>
        <p:spPr>
          <a:xfrm>
            <a:off x="6309360" y="3467405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수행 프로젝트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사업 영역</a:t>
            </a:r>
            <a:endParaRPr lang="en-US" sz="2600" dirty="0"/>
          </a:p>
        </p:txBody>
      </p:sp>
      <p:sp>
        <p:nvSpPr>
          <p:cNvPr id="3" name="Card 구조 엔지니어링"/>
          <p:cNvSpPr/>
          <p:nvPr/>
        </p:nvSpPr>
        <p:spPr>
          <a:xfrm>
            <a:off x="457200" y="1280160"/>
            <a:ext cx="2560320" cy="256032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구조 엔지니어링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12층 이하 신축과 증축: 철골, 콘크리트, 목구조와 매스팀버.</a:t>
            </a:r>
            <a:endParaRPr lang="en-US" sz="1200" dirty="0"/>
          </a:p>
        </p:txBody>
      </p:sp>
      <p:sp>
        <p:nvSpPr>
          <p:cNvPr id="8" name="Card 토목·부지"/>
          <p:cNvSpPr/>
          <p:nvPr/>
        </p:nvSpPr>
        <p:spPr>
          <a:xfrm>
            <a:off x="3291840" y="1280160"/>
            <a:ext cx="2560320" cy="256032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토목·부지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상업·공동주택 부지의 정지, 배수, 설비, 인허가.</a:t>
            </a:r>
            <a:endParaRPr lang="en-US" sz="1200" dirty="0"/>
          </a:p>
        </p:txBody>
      </p:sp>
      <p:sp>
        <p:nvSpPr>
          <p:cNvPr id="13" name="Card 진단·보강"/>
          <p:cNvSpPr/>
          <p:nvPr/>
        </p:nvSpPr>
        <p:spPr>
          <a:xfrm>
            <a:off x="6126480" y="1280160"/>
            <a:ext cx="2560320" cy="256032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진단·보강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상태 조사, 내진 보강, 기존 건물의 용도 변경.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회사 연혁</a:t>
            </a:r>
            <a:endParaRPr lang="en-US" sz="2600" dirty="0"/>
          </a:p>
        </p:txBody>
      </p:sp>
      <p:sp>
        <p:nvSpPr>
          <p:cNvPr id="3" name="Timeline line"/>
          <p:cNvSpPr/>
          <p:nvPr/>
        </p:nvSpPr>
        <p:spPr>
          <a:xfrm>
            <a:off x="457200" y="2377440"/>
            <a:ext cx="822960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</p:sp>
      <p:sp>
        <p:nvSpPr>
          <p:cNvPr id="4" name="Marker"/>
          <p:cNvSpPr/>
          <p:nvPr/>
        </p:nvSpPr>
        <p:spPr>
          <a:xfrm>
            <a:off x="7589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828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2009</a:t>
            </a:r>
            <a:endParaRPr lang="en-US" sz="1400" dirty="0"/>
          </a:p>
        </p:txBody>
      </p:sp>
      <p:sp>
        <p:nvSpPr>
          <p:cNvPr id="6" name="Milestone"/>
          <p:cNvSpPr txBox="1"/>
          <p:nvPr/>
        </p:nvSpPr>
        <p:spPr>
          <a:xfrm>
            <a:off x="1371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엔지니어 두 명이 서울에서 설립</a:t>
            </a:r>
            <a:endParaRPr lang="en-US" sz="1100" dirty="0"/>
          </a:p>
        </p:txBody>
      </p:sp>
      <p:sp>
        <p:nvSpPr>
          <p:cNvPr id="7" name="Marker"/>
          <p:cNvSpPr/>
          <p:nvPr/>
        </p:nvSpPr>
        <p:spPr>
          <a:xfrm>
            <a:off x="25877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0116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2014</a:t>
            </a:r>
            <a:endParaRPr lang="en-US" sz="1400" dirty="0"/>
          </a:p>
        </p:txBody>
      </p:sp>
      <p:sp>
        <p:nvSpPr>
          <p:cNvPr id="9" name="Milestone"/>
          <p:cNvSpPr txBox="1"/>
          <p:nvPr/>
        </p:nvSpPr>
        <p:spPr>
          <a:xfrm>
            <a:off x="19659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국내 첫 매스팀버 프로젝트</a:t>
            </a:r>
            <a:endParaRPr lang="en-US" sz="1100" dirty="0"/>
          </a:p>
        </p:txBody>
      </p:sp>
      <p:sp>
        <p:nvSpPr>
          <p:cNvPr id="10" name="Marker"/>
          <p:cNvSpPr/>
          <p:nvPr/>
        </p:nvSpPr>
        <p:spPr>
          <a:xfrm>
            <a:off x="44165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8404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2018</a:t>
            </a:r>
            <a:endParaRPr lang="en-US" sz="1400" dirty="0"/>
          </a:p>
        </p:txBody>
      </p:sp>
      <p:sp>
        <p:nvSpPr>
          <p:cNvPr id="12" name="Milestone"/>
          <p:cNvSpPr txBox="1"/>
          <p:nvPr/>
        </p:nvSpPr>
        <p:spPr>
          <a:xfrm>
            <a:off x="37947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부산 사무소 개소</a:t>
            </a:r>
            <a:endParaRPr lang="en-US" sz="1100" dirty="0"/>
          </a:p>
        </p:txBody>
      </p:sp>
      <p:sp>
        <p:nvSpPr>
          <p:cNvPr id="13" name="Marker"/>
          <p:cNvSpPr/>
          <p:nvPr/>
        </p:nvSpPr>
        <p:spPr>
          <a:xfrm>
            <a:off x="62453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6692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2022</a:t>
            </a:r>
            <a:endParaRPr lang="en-US" sz="1400" dirty="0"/>
          </a:p>
        </p:txBody>
      </p:sp>
      <p:sp>
        <p:nvSpPr>
          <p:cNvPr id="15" name="Milestone"/>
          <p:cNvSpPr txBox="1"/>
          <p:nvPr/>
        </p:nvSpPr>
        <p:spPr>
          <a:xfrm>
            <a:off x="56235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ISO 9001 인증</a:t>
            </a:r>
            <a:endParaRPr lang="en-US" sz="1100" dirty="0"/>
          </a:p>
        </p:txBody>
      </p:sp>
      <p:sp>
        <p:nvSpPr>
          <p:cNvPr id="16" name="Marker"/>
          <p:cNvSpPr/>
          <p:nvPr/>
        </p:nvSpPr>
        <p:spPr>
          <a:xfrm>
            <a:off x="80741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980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2026</a:t>
            </a:r>
            <a:endParaRPr lang="en-US" sz="1400" dirty="0"/>
          </a:p>
        </p:txBody>
      </p:sp>
      <p:sp>
        <p:nvSpPr>
          <p:cNvPr id="18" name="Milestone"/>
          <p:cNvSpPr txBox="1"/>
          <p:nvPr/>
        </p:nvSpPr>
        <p:spPr>
          <a:xfrm>
            <a:off x="74523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직원 42명, 프로젝트 1,100건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주요 고객</a:t>
            </a:r>
            <a:endParaRPr lang="en-US" sz="2600" dirty="0"/>
          </a:p>
        </p:txBody>
      </p:sp>
      <p:graphicFrame>
        <p:nvGraphicFramePr>
          <p:cNvPr id="6" name="Clien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828800"/>
                <a:gridCol w="329184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분야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업무 비중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대표 프로젝트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공동주택 시행사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38%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5–8층 포디움 건물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상업시설 소유주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27%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오피스, 리테일, 복합시설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공공 부문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20%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학교, 도서관, 소방서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건축사사무소 (협력)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15%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설계 단계 구조 지원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경영진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05156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5156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안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안수진 기술사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대표, 구조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매스팀버 리드, 20년</a:t>
            </a:r>
            <a:endParaRPr lang="en-US" sz="1050" dirty="0"/>
          </a:p>
        </p:txBody>
      </p:sp>
      <p:sp>
        <p:nvSpPr>
          <p:cNvPr id="9" name="Person card"/>
          <p:cNvSpPr/>
          <p:nvPr/>
        </p:nvSpPr>
        <p:spPr>
          <a:xfrm>
            <a:off x="256032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15468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15468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김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69748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김태민 기술사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69748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대표, 토목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9748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부지와 인허가, 18년</a:t>
            </a:r>
            <a:endParaRPr lang="en-US" sz="105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25780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25780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이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0060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이진 구조기술사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80060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진단 이사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480060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내진 보강 전문</a:t>
            </a:r>
            <a:endParaRPr lang="en-US" sz="105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36092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36092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오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오경화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90372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운영 이사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90372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품질 시스템과 인력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성장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Notes card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Bullets"/>
          <p:cNvSpPr txBox="1"/>
          <p:nvPr/>
        </p:nvSpPr>
        <p:spPr>
          <a:xfrm>
            <a:off x="6217920" y="1371600"/>
            <a:ext cx="2286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재의뢰·소개 업무: 매출의 72%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인허가 적기 제출: 2025년 96%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6년 연속 손실 사고 0건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프로젝트를 이야기해 보세요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hello@granitepeak.example · 02-555-0144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서울 중구 세종대로 110 · 부산 해운대구 센텀중앙로 55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granitepeak.example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그래닛피크 엔지니어링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