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4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5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요약" id="{4db345bf-f509-5cfa-2c94-10b36e4ba6f6}">
          <p14:sldIdLst>
            <p14:sldId id="256"/>
            <p14:sldId id="257"/>
          </p14:sldIdLst>
        </p14:section>
        <p14:section name="진행" id="{bedf6982-71f6-358c-ff0f-2b7075e534a5}">
          <p14:sldIdLst>
            <p14:sldId id="258"/>
            <p14:sldId id="259"/>
          </p14:sldIdLst>
        </p14:section>
        <p14:section name="위험과 예산" id="{3ed43b3b-3c7c-870d-1a83-0f7f91870ebf}">
          <p14:sldIdLst>
            <p14:sldId id="260"/>
            <p14:sldId id="261"/>
          </p14:sldIdLst>
        </p14:section>
        <p14:section name="다음 단계" id="{1950e97d-10fb-8f6a-816a-f7a53b7f0d9b}">
          <p14:sldIdLst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5B6670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5B6670"/>
                </a:solidFill>
                <a:latin typeface="+mn-lt"/>
              </a:rPr>
              <a:t>진척률(%), 계획 대비 실제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계획</c:v>
                </c:pt>
              </c:strCache>
            </c:strRef>
          </c:tx>
          <c:spPr>
            <a:solidFill>
              <a:srgbClr val="4C5C9C"/>
            </a:solidFill>
            <a:ln w="31750" cap="flat">
              <a:solidFill>
                <a:srgbClr val="4C5C9C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4C5C9C"/>
              </a:solidFill>
              <a:ln w="9525" cap="flat">
                <a:solidFill>
                  <a:srgbClr val="4C5C9C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Sheet1!$A$2:$A$8</c:f>
              <c:multiLvlStrCache>
                <c:ptCount val="7"/>
                <c:lvl>
                  <c:pt idx="0">
                    <c:v>8주</c:v>
                  </c:pt>
                  <c:pt idx="1">
                    <c:v>9주</c:v>
                  </c:pt>
                  <c:pt idx="2">
                    <c:v>10주</c:v>
                  </c:pt>
                  <c:pt idx="3">
                    <c:v>11주</c:v>
                  </c:pt>
                  <c:pt idx="4">
                    <c:v>12주</c:v>
                  </c:pt>
                  <c:pt idx="5">
                    <c:v>13주</c:v>
                  </c:pt>
                  <c:pt idx="6">
                    <c:v>14주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38</c:v>
                </c:pt>
                <c:pt idx="1">
                  <c:v>44</c:v>
                </c:pt>
                <c:pt idx="2">
                  <c:v>50</c:v>
                </c:pt>
                <c:pt idx="3">
                  <c:v>56</c:v>
                </c:pt>
                <c:pt idx="4">
                  <c:v>62</c:v>
                </c:pt>
                <c:pt idx="5">
                  <c:v>68</c:v>
                </c:pt>
                <c:pt idx="6">
                  <c:v>74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실제</c:v>
                </c:pt>
              </c:strCache>
            </c:strRef>
          </c:tx>
          <c:spPr>
            <a:solidFill>
              <a:srgbClr val="1E2A5A"/>
            </a:solidFill>
            <a:ln w="31750" cap="flat">
              <a:solidFill>
                <a:srgbClr val="1E2A5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1E2A5A"/>
              </a:solidFill>
              <a:ln w="9525" cap="flat">
                <a:solidFill>
                  <a:srgbClr val="1E2A5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Sheet1!$A$2:$A$8</c:f>
              <c:multiLvlStrCache>
                <c:ptCount val="7"/>
                <c:lvl>
                  <c:pt idx="0">
                    <c:v>8주</c:v>
                  </c:pt>
                  <c:pt idx="1">
                    <c:v>9주</c:v>
                  </c:pt>
                  <c:pt idx="2">
                    <c:v>10주</c:v>
                  </c:pt>
                  <c:pt idx="3">
                    <c:v>11주</c:v>
                  </c:pt>
                  <c:pt idx="4">
                    <c:v>12주</c:v>
                  </c:pt>
                  <c:pt idx="5">
                    <c:v>13주</c:v>
                  </c:pt>
                  <c:pt idx="6">
                    <c:v>14주</c:v>
                  </c:pt>
                </c:lvl>
              </c:multiLvlStrCache>
            </c:multiLvl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37</c:v>
                </c:pt>
                <c:pt idx="1">
                  <c:v>43</c:v>
                </c:pt>
                <c:pt idx="2">
                  <c:v>48</c:v>
                </c:pt>
                <c:pt idx="3">
                  <c:v>53</c:v>
                </c:pt>
                <c:pt idx="4">
                  <c:v>58</c:v>
                </c:pt>
                <c:pt idx="5">
                  <c:v>63</c:v>
                </c:pt>
                <c:pt idx="6">
                  <c:v>69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67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3E7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67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solidFill>
                <a:srgbClr val="5B6670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5B6670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5B6670"/>
                </a:solidFill>
                <a:latin typeface="+mn-lt"/>
              </a:rPr>
              <a:t>예산 대비 집행 (억 원)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예산</c:v>
                </c:pt>
              </c:strCache>
            </c:strRef>
          </c:tx>
          <c:spPr>
            <a:solidFill>
              <a:srgbClr val="DCE1F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소프트웨어</c:v>
                  </c:pt>
                  <c:pt idx="1">
                    <c:v>연동</c:v>
                  </c:pt>
                  <c:pt idx="2">
                    <c:v>하드웨어</c:v>
                  </c:pt>
                  <c:pt idx="3">
                    <c:v>교육</c:v>
                  </c:pt>
                  <c:pt idx="4">
                    <c:v>PM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2.4</c:v>
                </c:pt>
                <c:pt idx="1">
                  <c:v>1.6</c:v>
                </c:pt>
                <c:pt idx="2">
                  <c:v>1.3</c:v>
                </c:pt>
                <c:pt idx="3">
                  <c:v>0.5</c:v>
                </c:pt>
                <c:pt idx="4">
                  <c:v>0.9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집행</c:v>
                </c:pt>
              </c:strCache>
            </c:strRef>
          </c:tx>
          <c:spPr>
            <a:solidFill>
              <a:srgbClr val="1E2A5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소프트웨어</c:v>
                  </c:pt>
                  <c:pt idx="1">
                    <c:v>연동</c:v>
                  </c:pt>
                  <c:pt idx="2">
                    <c:v>하드웨어</c:v>
                  </c:pt>
                  <c:pt idx="3">
                    <c:v>교육</c:v>
                  </c:pt>
                  <c:pt idx="4">
                    <c:v>PM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2.35</c:v>
                </c:pt>
                <c:pt idx="1">
                  <c:v>1.9</c:v>
                </c:pt>
                <c:pt idx="2">
                  <c:v>1.2</c:v>
                </c:pt>
                <c:pt idx="3">
                  <c:v>0.15</c:v>
                </c:pt>
                <c:pt idx="4">
                  <c:v>0.6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67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3E7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67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solidFill>
                <a:srgbClr val="5B6670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Title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Subtitle</a:t>
            </a: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 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Title</a:t>
            </a: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하버 물류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Title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560320"/>
            <a:ext cx="76809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Body</a:t>
            </a: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창고 관리 시스템 도입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주간 현황 보고 · 14주차 · 2026년 5월 8일 · PM: 정예은</a:t>
            </a:r>
            <a:endParaRPr lang="en-US" sz="1800" dirty="0"/>
          </a:p>
        </p:txBody>
      </p:sp>
      <p:sp>
        <p:nvSpPr>
          <p:cNvPr id="4" name="Company"/>
          <p:cNvSpPr txBox="1"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하버 물류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전체 현황: 정상 진행, 예산 위험 하나 주시</a:t>
            </a:r>
            <a:endParaRPr lang="en-US" sz="2600" dirty="0"/>
          </a:p>
        </p:txBody>
      </p:sp>
      <p:sp>
        <p:nvSpPr>
          <p:cNvPr id="3" name="Tile 전체 상태"/>
          <p:cNvSpPr/>
          <p:nvPr/>
        </p:nvSpPr>
        <p:spPr>
          <a:xfrm>
            <a:off x="457200" y="1280160"/>
            <a:ext cx="2011680" cy="1371600"/>
          </a:xfrm>
          <a:prstGeom prst="roundRect">
            <a:avLst>
              <a:gd name="adj" fmla="val 5333"/>
            </a:avLst>
          </a:prstGeom>
          <a:solidFill>
            <a:schemeClr val="accent1"/>
          </a:solidFill>
          <a:ln/>
        </p:spPr>
      </p:sp>
      <p:sp>
        <p:nvSpPr>
          <p:cNvPr id="4" name="Stat"/>
          <p:cNvSpPr txBox="1"/>
          <p:nvPr/>
        </p:nvSpPr>
        <p:spPr>
          <a:xfrm>
            <a:off x="640080" y="1417320"/>
            <a:ext cx="164592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2"/>
                </a:solidFill>
              </a:rPr>
              <a:t>정상</a:t>
            </a:r>
            <a:endParaRPr lang="en-US" sz="2600" dirty="0"/>
          </a:p>
        </p:txBody>
      </p:sp>
      <p:sp>
        <p:nvSpPr>
          <p:cNvPr id="5" name="Stat label"/>
          <p:cNvSpPr txBox="1"/>
          <p:nvPr/>
        </p:nvSpPr>
        <p:spPr>
          <a:xfrm>
            <a:off x="640080" y="2130552"/>
            <a:ext cx="164592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전체 상태</a:t>
            </a:r>
            <a:endParaRPr lang="en-US" sz="1100" dirty="0"/>
          </a:p>
        </p:txBody>
      </p:sp>
      <p:sp>
        <p:nvSpPr>
          <p:cNvPr id="6" name="KPI 일정"/>
          <p:cNvSpPr/>
          <p:nvPr/>
        </p:nvSpPr>
        <p:spPr>
          <a:xfrm>
            <a:off x="2651760" y="1280160"/>
            <a:ext cx="144018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</p:sp>
      <p:sp>
        <p:nvSpPr>
          <p:cNvPr id="7" name="Status dot"/>
          <p:cNvSpPr/>
          <p:nvPr/>
        </p:nvSpPr>
        <p:spPr>
          <a:xfrm>
            <a:off x="2788920" y="1417320"/>
            <a:ext cx="201168" cy="201168"/>
          </a:xfrm>
          <a:prstGeom prst="ellipse">
            <a:avLst/>
          </a:prstGeom>
          <a:solidFill>
            <a:srgbClr val="177A5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3063240" y="1389888"/>
            <a:ext cx="1005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일정</a:t>
            </a:r>
            <a:endParaRPr lang="en-US" sz="1100" dirty="0"/>
          </a:p>
        </p:txBody>
      </p:sp>
      <p:sp>
        <p:nvSpPr>
          <p:cNvPr id="9" name="KPI value"/>
          <p:cNvSpPr txBox="1"/>
          <p:nvPr/>
        </p:nvSpPr>
        <p:spPr>
          <a:xfrm>
            <a:off x="2788920" y="169164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정상</a:t>
            </a:r>
            <a:endParaRPr lang="en-US" sz="1600" dirty="0"/>
          </a:p>
        </p:txBody>
      </p:sp>
      <p:sp>
        <p:nvSpPr>
          <p:cNvPr id="10" name="KPI note"/>
          <p:cNvSpPr txBox="1"/>
          <p:nvPr/>
        </p:nvSpPr>
        <p:spPr>
          <a:xfrm>
            <a:off x="2788920" y="2103120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오픈 7월 13일 유지</a:t>
            </a:r>
            <a:endParaRPr lang="en-US" sz="950" dirty="0"/>
          </a:p>
        </p:txBody>
      </p:sp>
      <p:sp>
        <p:nvSpPr>
          <p:cNvPr id="11" name="KPI 예산"/>
          <p:cNvSpPr/>
          <p:nvPr/>
        </p:nvSpPr>
        <p:spPr>
          <a:xfrm>
            <a:off x="4183380" y="1280160"/>
            <a:ext cx="144018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</p:sp>
      <p:sp>
        <p:nvSpPr>
          <p:cNvPr id="12" name="Status dot"/>
          <p:cNvSpPr/>
          <p:nvPr/>
        </p:nvSpPr>
        <p:spPr>
          <a:xfrm>
            <a:off x="4320540" y="1417320"/>
            <a:ext cx="201168" cy="201168"/>
          </a:xfrm>
          <a:prstGeom prst="ellipse">
            <a:avLst/>
          </a:prstGeom>
          <a:solidFill>
            <a:srgbClr val="B8860B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594860" y="1389888"/>
            <a:ext cx="1005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예산</a:t>
            </a:r>
            <a:endParaRPr lang="en-US" sz="1100" dirty="0"/>
          </a:p>
        </p:txBody>
      </p:sp>
      <p:sp>
        <p:nvSpPr>
          <p:cNvPr id="14" name="KPI value"/>
          <p:cNvSpPr txBox="1"/>
          <p:nvPr/>
        </p:nvSpPr>
        <p:spPr>
          <a:xfrm>
            <a:off x="4320540" y="169164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주의</a:t>
            </a:r>
            <a:endParaRPr lang="en-US" sz="1600" dirty="0"/>
          </a:p>
        </p:txBody>
      </p:sp>
      <p:sp>
        <p:nvSpPr>
          <p:cNvPr id="15" name="KPI note"/>
          <p:cNvSpPr txBox="1"/>
          <p:nvPr/>
        </p:nvSpPr>
        <p:spPr>
          <a:xfrm>
            <a:off x="4320540" y="2103120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연동 작업 6% 초과</a:t>
            </a:r>
            <a:endParaRPr lang="en-US" sz="950" dirty="0"/>
          </a:p>
        </p:txBody>
      </p:sp>
      <p:sp>
        <p:nvSpPr>
          <p:cNvPr id="16" name="KPI 범위"/>
          <p:cNvSpPr/>
          <p:nvPr/>
        </p:nvSpPr>
        <p:spPr>
          <a:xfrm>
            <a:off x="5715000" y="1280160"/>
            <a:ext cx="144018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</p:sp>
      <p:sp>
        <p:nvSpPr>
          <p:cNvPr id="17" name="Status dot"/>
          <p:cNvSpPr/>
          <p:nvPr/>
        </p:nvSpPr>
        <p:spPr>
          <a:xfrm>
            <a:off x="5852160" y="1417320"/>
            <a:ext cx="201168" cy="201168"/>
          </a:xfrm>
          <a:prstGeom prst="ellipse">
            <a:avLst/>
          </a:prstGeom>
          <a:solidFill>
            <a:srgbClr val="177A5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126480" y="1389888"/>
            <a:ext cx="1005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범위</a:t>
            </a:r>
            <a:endParaRPr lang="en-US" sz="1100" dirty="0"/>
          </a:p>
        </p:txBody>
      </p:sp>
      <p:sp>
        <p:nvSpPr>
          <p:cNvPr id="19" name="KPI value"/>
          <p:cNvSpPr txBox="1"/>
          <p:nvPr/>
        </p:nvSpPr>
        <p:spPr>
          <a:xfrm>
            <a:off x="5852160" y="169164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정상</a:t>
            </a:r>
            <a:endParaRPr lang="en-US" sz="1600" dirty="0"/>
          </a:p>
        </p:txBody>
      </p:sp>
      <p:sp>
        <p:nvSpPr>
          <p:cNvPr id="20" name="KPI note"/>
          <p:cNvSpPr txBox="1"/>
          <p:nvPr/>
        </p:nvSpPr>
        <p:spPr>
          <a:xfrm>
            <a:off x="5852160" y="2103120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이번 주 변경 요청 없음</a:t>
            </a:r>
            <a:endParaRPr lang="en-US" sz="950" dirty="0"/>
          </a:p>
        </p:txBody>
      </p:sp>
      <p:sp>
        <p:nvSpPr>
          <p:cNvPr id="21" name="KPI 위험"/>
          <p:cNvSpPr/>
          <p:nvPr/>
        </p:nvSpPr>
        <p:spPr>
          <a:xfrm>
            <a:off x="7246620" y="1280160"/>
            <a:ext cx="144018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</p:sp>
      <p:sp>
        <p:nvSpPr>
          <p:cNvPr id="22" name="Status dot"/>
          <p:cNvSpPr/>
          <p:nvPr/>
        </p:nvSpPr>
        <p:spPr>
          <a:xfrm>
            <a:off x="7383780" y="1417320"/>
            <a:ext cx="201168" cy="201168"/>
          </a:xfrm>
          <a:prstGeom prst="ellipse">
            <a:avLst/>
          </a:prstGeom>
          <a:solidFill>
            <a:srgbClr val="B8860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7658100" y="1389888"/>
            <a:ext cx="1005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위험</a:t>
            </a:r>
            <a:endParaRPr lang="en-US" sz="1100" dirty="0"/>
          </a:p>
        </p:txBody>
      </p:sp>
      <p:sp>
        <p:nvSpPr>
          <p:cNvPr id="24" name="KPI value"/>
          <p:cNvSpPr txBox="1"/>
          <p:nvPr/>
        </p:nvSpPr>
        <p:spPr>
          <a:xfrm>
            <a:off x="7383780" y="169164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2건 진행 중</a:t>
            </a:r>
            <a:endParaRPr lang="en-US" sz="1600" dirty="0"/>
          </a:p>
        </p:txBody>
      </p:sp>
      <p:sp>
        <p:nvSpPr>
          <p:cNvPr id="25" name="KPI note"/>
          <p:cNvSpPr txBox="1"/>
          <p:nvPr/>
        </p:nvSpPr>
        <p:spPr>
          <a:xfrm>
            <a:off x="7383780" y="2103120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높음 1, 중간 1</a:t>
            </a:r>
            <a:endParaRPr lang="en-US" sz="950" dirty="0"/>
          </a:p>
        </p:txBody>
      </p:sp>
      <p:sp>
        <p:nvSpPr>
          <p:cNvPr id="26" name="Text 24"/>
          <p:cNvSpPr txBox="1"/>
          <p:nvPr/>
        </p:nvSpPr>
        <p:spPr>
          <a:xfrm>
            <a:off x="457200" y="28803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요약</a:t>
            </a:r>
            <a:endParaRPr lang="en-US" sz="1100" dirty="0"/>
          </a:p>
        </p:txBody>
      </p:sp>
      <p:sp>
        <p:nvSpPr>
          <p:cNvPr id="27" name="Summary"/>
          <p:cNvSpPr txBox="1"/>
          <p:nvPr/>
        </p:nvSpPr>
        <p:spPr>
          <a:xfrm>
            <a:off x="457200" y="3154680"/>
            <a:ext cx="8229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입고·적치 모듈이 이번 주 사용자 테스트를 통과했습니다(테스트 케이스 94% 정상). 운송사 API 연동은 공급사 측 변경으로 계획보다 2주 늦었고, 외부 인력을 추가해 5월 말까지 1주를 만회할 예정입니다. 예산 차이는 그 추가 연동 작업 때문이며 10% 예비비 안에 있습니다.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지난 보고 이후 진행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344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완료</a:t>
            </a:r>
            <a:endParaRPr lang="en-US" sz="1100" dirty="0"/>
          </a:p>
        </p:txBody>
      </p:sp>
      <p:sp>
        <p:nvSpPr>
          <p:cNvPr id="4" name="Bullets"/>
          <p:cNvSpPr txBox="1"/>
          <p:nvPr/>
        </p:nvSpPr>
        <p:spPr>
          <a:xfrm>
            <a:off x="457200" y="1508760"/>
            <a:ext cx="40233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입고·적치 UAT 완료 (94% 통과, 결함 3건 진행 중, 차단 요소 없음)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연동 외부 인력 채용, 2일 만에 온보딩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A구역 피킹 경로 최적화 설정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운영팀 교육 계획 승인</a:t>
            </a:r>
            <a:endParaRPr lang="en-US" sz="115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32918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진행 중</a:t>
            </a:r>
            <a:endParaRPr lang="en-US" sz="1100" dirty="0"/>
          </a:p>
        </p:txBody>
      </p:sp>
      <p:sp>
        <p:nvSpPr>
          <p:cNvPr id="6" name="Bullets"/>
          <p:cNvSpPr txBox="1"/>
          <p:nvPr/>
        </p:nvSpPr>
        <p:spPr>
          <a:xfrm>
            <a:off x="457200" y="3566160"/>
            <a:ext cx="4023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운송사 API 연동 (4월 24일에서 지연)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재고 실사 모듈 UAT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B구역 피킹 경로 설정</a:t>
            </a:r>
            <a:endParaRPr lang="en-US" sz="115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4754880" y="1188720"/>
          <a:ext cx="393192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마일스톤</a:t>
            </a:r>
            <a:endParaRPr lang="en-US" sz="2600" dirty="0"/>
          </a:p>
        </p:txBody>
      </p:sp>
      <p:graphicFrame>
        <p:nvGraphicFramePr>
          <p:cNvPr id="5" name="Milesto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1645920"/>
                <a:gridCol w="1645920"/>
                <a:gridCol w="1645920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마일스톤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계획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예상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상태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설계 승인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2월 20일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2월 20일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77A5A"/>
                          </a:solidFill>
                        </a:rPr>
                        <a:t>완료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입고·적치 UAT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5월 1일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5월 6일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77A5A"/>
                          </a:solidFill>
                        </a:rPr>
                        <a:t>완료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운송사 API 연동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4월 24일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5월 22일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A12D2D"/>
                          </a:solidFill>
                        </a:rPr>
                        <a:t>지연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재고 실사 UAT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5월 29일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5월 29일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77A5A"/>
                          </a:solidFill>
                        </a:rPr>
                        <a:t>정상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종합 테스트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6월 19일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6월 19일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77A5A"/>
                          </a:solidFill>
                        </a:rPr>
                        <a:t>정상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오픈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7월 13일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7월 13일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77A5A"/>
                          </a:solidFill>
                        </a:rPr>
                        <a:t>정상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위험과 이슈</a:t>
            </a:r>
            <a:endParaRPr lang="en-US" sz="2600" dirty="0"/>
          </a:p>
        </p:txBody>
      </p:sp>
      <p:graphicFrame>
        <p:nvGraphicFramePr>
          <p:cNvPr id="6" name="Risk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822960"/>
                <a:gridCol w="914400"/>
                <a:gridCol w="914400"/>
                <a:gridCol w="3383280"/>
              </a:tblGrid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위험 / 이슈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영향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가능성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담당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대응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1C2126"/>
                          </a:solidFill>
                        </a:rPr>
                        <a:t>운송사 API 변경으로 연동 지연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C2126"/>
                          </a:solidFill>
                        </a:rPr>
                        <a:t>높음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C2126"/>
                          </a:solidFill>
                        </a:rPr>
                        <a:t>발생함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C2126"/>
                          </a:solidFill>
                        </a:rPr>
                        <a:t>박지호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C2126"/>
                          </a:solidFill>
                        </a:rPr>
                        <a:t>외부 인력 추가, 주간 공급사 회의, 대안: 2주간 수동 라벨 출력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1C2126"/>
                          </a:solidFill>
                        </a:rPr>
                        <a:t>오픈 전 성수기 시작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C2126"/>
                          </a:solidFill>
                        </a:rPr>
                        <a:t>높음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C2126"/>
                          </a:solidFill>
                        </a:rPr>
                        <a:t>낮음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C2126"/>
                          </a:solidFill>
                        </a:rPr>
                        <a:t>정예은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C2126"/>
                          </a:solidFill>
                        </a:rPr>
                        <a:t>오픈일 7월 13일 고정, 6월 1일부터 범위 동결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1C2126"/>
                          </a:solidFill>
                        </a:rPr>
                        <a:t>창고 직원 교육 시간 부족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C2126"/>
                          </a:solidFill>
                        </a:rPr>
                        <a:t>중간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C2126"/>
                          </a:solidFill>
                        </a:rPr>
                        <a:t>중간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C2126"/>
                          </a:solidFill>
                        </a:rPr>
                        <a:t>강도윤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C2126"/>
                          </a:solidFill>
                        </a:rPr>
                        <a:t>6월 강사 양성 교육, 오픈 후 2주간 현장 지원 인력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예산: 계획 대비 6% 초과, 예비비 범위 내</a:t>
            </a:r>
            <a:endParaRPr lang="en-US" sz="2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188720"/>
          <a:ext cx="512064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ile 승인 예산"/>
          <p:cNvSpPr/>
          <p:nvPr/>
        </p:nvSpPr>
        <p:spPr>
          <a:xfrm>
            <a:off x="5852160" y="1188720"/>
            <a:ext cx="2834640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/>
        </p:spPr>
      </p:sp>
      <p:sp>
        <p:nvSpPr>
          <p:cNvPr id="5" name="Stat"/>
          <p:cNvSpPr txBox="1"/>
          <p:nvPr/>
        </p:nvSpPr>
        <p:spPr>
          <a:xfrm>
            <a:off x="6035040" y="1325880"/>
            <a:ext cx="246888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6.7억 원</a:t>
            </a:r>
            <a:endParaRPr lang="en-US" sz="2200" dirty="0"/>
          </a:p>
        </p:txBody>
      </p:sp>
      <p:sp>
        <p:nvSpPr>
          <p:cNvPr id="6" name="Stat label"/>
          <p:cNvSpPr txBox="1"/>
          <p:nvPr/>
        </p:nvSpPr>
        <p:spPr>
          <a:xfrm>
            <a:off x="6035040" y="1812341"/>
            <a:ext cx="2468880" cy="352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승인 예산</a:t>
            </a:r>
            <a:endParaRPr lang="en-US" sz="1100" dirty="0"/>
          </a:p>
        </p:txBody>
      </p:sp>
      <p:sp>
        <p:nvSpPr>
          <p:cNvPr id="7" name="Tile 현재까지 집행"/>
          <p:cNvSpPr/>
          <p:nvPr/>
        </p:nvSpPr>
        <p:spPr>
          <a:xfrm>
            <a:off x="5852160" y="2331720"/>
            <a:ext cx="2834640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/>
        </p:spPr>
      </p:sp>
      <p:sp>
        <p:nvSpPr>
          <p:cNvPr id="8" name="Stat"/>
          <p:cNvSpPr txBox="1"/>
          <p:nvPr/>
        </p:nvSpPr>
        <p:spPr>
          <a:xfrm>
            <a:off x="6035040" y="2468880"/>
            <a:ext cx="246888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6.2억 원</a:t>
            </a:r>
            <a:endParaRPr lang="en-US" sz="2200" dirty="0"/>
          </a:p>
        </p:txBody>
      </p:sp>
      <p:sp>
        <p:nvSpPr>
          <p:cNvPr id="9" name="Stat label"/>
          <p:cNvSpPr txBox="1"/>
          <p:nvPr/>
        </p:nvSpPr>
        <p:spPr>
          <a:xfrm>
            <a:off x="6035040" y="2955341"/>
            <a:ext cx="2468880" cy="352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현재까지 집행</a:t>
            </a:r>
            <a:endParaRPr lang="en-US" sz="1100" dirty="0"/>
          </a:p>
        </p:txBody>
      </p:sp>
      <p:sp>
        <p:nvSpPr>
          <p:cNvPr id="10" name="Tile 완료 시 예상"/>
          <p:cNvSpPr/>
          <p:nvPr/>
        </p:nvSpPr>
        <p:spPr>
          <a:xfrm>
            <a:off x="5852160" y="3474720"/>
            <a:ext cx="2834640" cy="1005840"/>
          </a:xfrm>
          <a:prstGeom prst="roundRect">
            <a:avLst>
              <a:gd name="adj" fmla="val 7273"/>
            </a:avLst>
          </a:prstGeom>
          <a:solidFill>
            <a:schemeClr val="accent1"/>
          </a:solidFill>
          <a:ln/>
        </p:spPr>
      </p:sp>
      <p:sp>
        <p:nvSpPr>
          <p:cNvPr id="11" name="Stat"/>
          <p:cNvSpPr txBox="1"/>
          <p:nvPr/>
        </p:nvSpPr>
        <p:spPr>
          <a:xfrm>
            <a:off x="6035040" y="3611880"/>
            <a:ext cx="246888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7.1억 원</a:t>
            </a:r>
            <a:endParaRPr lang="en-US" sz="2200" dirty="0"/>
          </a:p>
        </p:txBody>
      </p:sp>
      <p:sp>
        <p:nvSpPr>
          <p:cNvPr id="12" name="Stat label"/>
          <p:cNvSpPr txBox="1"/>
          <p:nvPr/>
        </p:nvSpPr>
        <p:spPr>
          <a:xfrm>
            <a:off x="6035040" y="4098341"/>
            <a:ext cx="2468880" cy="352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완료 시 예상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향후 2주 계획과 필요한 결정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344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향후 2주</a:t>
            </a:r>
            <a:endParaRPr lang="en-US" sz="1200" dirty="0"/>
          </a:p>
        </p:txBody>
      </p:sp>
      <p:sp>
        <p:nvSpPr>
          <p:cNvPr id="4" name="Bullets"/>
          <p:cNvSpPr txBox="1"/>
          <p:nvPr/>
        </p:nvSpPr>
        <p:spPr>
          <a:xfrm>
            <a:off x="457200" y="1554480"/>
            <a:ext cx="40233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운송사 API 매핑 완료 및 첫 실제 출고 (5월 15일)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재고팀과 재고 실사 UAT (5월 18–22일)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오픈 런북과 롤백 계획 초안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B구역 스캐너 하드웨어 납기 확인</a:t>
            </a:r>
            <a:endParaRPr lang="en-US" sz="1250" dirty="0"/>
          </a:p>
        </p:txBody>
      </p:sp>
      <p:sp>
        <p:nvSpPr>
          <p:cNvPr id="5" name="Text 3"/>
          <p:cNvSpPr txBox="1"/>
          <p:nvPr/>
        </p:nvSpPr>
        <p:spPr>
          <a:xfrm>
            <a:off x="4754880" y="123444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필요한 결정</a:t>
            </a:r>
            <a:endParaRPr lang="en-US" sz="1200" dirty="0"/>
          </a:p>
        </p:txBody>
      </p:sp>
      <p:sp>
        <p:nvSpPr>
          <p:cNvPr id="6" name="Decision card"/>
          <p:cNvSpPr/>
          <p:nvPr/>
        </p:nvSpPr>
        <p:spPr>
          <a:xfrm>
            <a:off x="4754880" y="1554480"/>
            <a:ext cx="3931920" cy="1097280"/>
          </a:xfrm>
          <a:prstGeom prst="roundRect">
            <a:avLst>
              <a:gd name="adj" fmla="val 6667"/>
            </a:avLst>
          </a:prstGeom>
          <a:solidFill>
            <a:schemeClr val="accent4"/>
          </a:solidFill>
          <a:ln/>
        </p:spPr>
      </p:sp>
      <p:sp>
        <p:nvSpPr>
          <p:cNvPr id="7" name="Decision"/>
          <p:cNvSpPr txBox="1"/>
          <p:nvPr/>
        </p:nvSpPr>
        <p:spPr>
          <a:xfrm>
            <a:off x="4937760" y="1664208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연동 외부 인력 예비비 4천만 원 사용 승인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운영위원회, 5월 12일</a:t>
            </a:r>
            <a:endParaRPr lang="en-US" sz="1400" dirty="0"/>
          </a:p>
        </p:txBody>
      </p:sp>
      <p:sp>
        <p:nvSpPr>
          <p:cNvPr id="8" name="Decision card"/>
          <p:cNvSpPr/>
          <p:nvPr/>
        </p:nvSpPr>
        <p:spPr>
          <a:xfrm>
            <a:off x="4754880" y="2788920"/>
            <a:ext cx="3931920" cy="1097280"/>
          </a:xfrm>
          <a:prstGeom prst="roundRect">
            <a:avLst>
              <a:gd name="adj" fmla="val 6667"/>
            </a:avLst>
          </a:prstGeom>
          <a:solidFill>
            <a:schemeClr val="accent4"/>
          </a:solidFill>
          <a:ln/>
        </p:spPr>
      </p:sp>
      <p:sp>
        <p:nvSpPr>
          <p:cNvPr id="9" name="Decision"/>
          <p:cNvSpPr txBox="1"/>
          <p:nvPr/>
        </p:nvSpPr>
        <p:spPr>
          <a:xfrm>
            <a:off x="4937760" y="2898648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오픈 후 2주 현장 지원 인력 확정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운영 이사, 5월 15일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umSoft Navy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F2A93B"/>
      </a:accent2>
      <a:accent3>
        <a:srgbClr val="4C5C9C"/>
      </a:accent3>
      <a:accent4>
        <a:srgbClr val="DCE1F0"/>
      </a:accent4>
      <a:accent5>
        <a:srgbClr val="177A5A"/>
      </a:accent5>
      <a:accent6>
        <a:srgbClr val="E3E7EA"/>
      </a:accent6>
      <a:hlink>
        <a:srgbClr val="1E2A5A"/>
      </a:hlink>
      <a:folHlink>
        <a:srgbClr val="4C5C9C"/>
      </a:folHlink>
    </a:clrScheme>
    <a:fontScheme name="ArumSoft Navy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창고 관리 시스템 도입</dc:title>
  <dc:subject>PptxGenJS Presentation</dc:subject>
  <dc:creator>ArumSoft Learning</dc:creator>
  <cp:lastModifiedBy>ArumSoft Learning</cp:lastModifiedBy>
  <cp:revision>1</cp:revision>
  <dcterms:created xsi:type="dcterms:W3CDTF">2026-11-03T02:17:03Z</dcterms:created>
  <dcterms:modified xsi:type="dcterms:W3CDTF">2026-11-03T02:17:03Z</dcterms:modified>
</cp:coreProperties>
</file>