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직선 흐름" id="{31b29ea3-2b42-caa5-df96-08855d158a0d}">
          <p14:sldIdLst>
            <p14:sldId id="256"/>
            <p14:sldId id="257"/>
            <p14:sldId id="260"/>
          </p14:sldIdLst>
        </p14:section>
        <p14:section name="의사결정 흐름" id="{6404de5b-400e-d258-16b7-b8da1a3ab83b}">
          <p14:sldIdLst>
            <p14:sldId id="258"/>
          </p14:sldIdLst>
        </p14:section>
        <p14:section name="스윔레인" id="{3501bf2e-d682-64d8-7138-82b452b89825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패덤 애널리틱스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프로세스 흐름도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고객 환불 절차와 신규 공급업체 승인 · 패덤 애널리틱스 · 재무 운영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환불 요청: 정상 경로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554480"/>
            <a:ext cx="1417320" cy="91440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554480"/>
            <a:ext cx="1417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요청</a:t>
            </a:r>
            <a:endParaRPr lang="en-US" sz="1400" dirty="0"/>
          </a:p>
        </p:txBody>
      </p:sp>
      <p:sp>
        <p:nvSpPr>
          <p:cNvPr id="5" name="Step detail"/>
          <p:cNvSpPr txBox="1"/>
          <p:nvPr/>
        </p:nvSpPr>
        <p:spPr>
          <a:xfrm>
            <a:off x="365760" y="260604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고객이 환불 양식 제출</a:t>
            </a:r>
            <a:endParaRPr lang="en-US" sz="1050" dirty="0"/>
          </a:p>
        </p:txBody>
      </p:sp>
      <p:sp>
        <p:nvSpPr>
          <p:cNvPr id="6" name="Arrow"/>
          <p:cNvSpPr/>
          <p:nvPr/>
        </p:nvSpPr>
        <p:spPr>
          <a:xfrm>
            <a:off x="1947672" y="1874520"/>
            <a:ext cx="139446" cy="274320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7" name="Step 2"/>
          <p:cNvSpPr/>
          <p:nvPr/>
        </p:nvSpPr>
        <p:spPr>
          <a:xfrm>
            <a:off x="2160270" y="1554480"/>
            <a:ext cx="141732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2160270" y="1554480"/>
            <a:ext cx="1417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확인</a:t>
            </a:r>
            <a:endParaRPr lang="en-US" sz="1400" dirty="0"/>
          </a:p>
        </p:txBody>
      </p:sp>
      <p:sp>
        <p:nvSpPr>
          <p:cNvPr id="9" name="Step detail"/>
          <p:cNvSpPr txBox="1"/>
          <p:nvPr/>
        </p:nvSpPr>
        <p:spPr>
          <a:xfrm>
            <a:off x="2068830" y="260604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지원팀이 주문과 정책 확인</a:t>
            </a:r>
            <a:endParaRPr lang="en-US" sz="1050" dirty="0"/>
          </a:p>
        </p:txBody>
      </p:sp>
      <p:sp>
        <p:nvSpPr>
          <p:cNvPr id="10" name="Arrow"/>
          <p:cNvSpPr/>
          <p:nvPr/>
        </p:nvSpPr>
        <p:spPr>
          <a:xfrm>
            <a:off x="3650742" y="1874520"/>
            <a:ext cx="139446" cy="274320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11" name="Step 3"/>
          <p:cNvSpPr/>
          <p:nvPr/>
        </p:nvSpPr>
        <p:spPr>
          <a:xfrm>
            <a:off x="3863340" y="1554480"/>
            <a:ext cx="141732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63340" y="1554480"/>
            <a:ext cx="1417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승인</a:t>
            </a:r>
            <a:endParaRPr lang="en-US" sz="1400" dirty="0"/>
          </a:p>
        </p:txBody>
      </p:sp>
      <p:sp>
        <p:nvSpPr>
          <p:cNvPr id="13" name="Step detail"/>
          <p:cNvSpPr txBox="1"/>
          <p:nvPr/>
        </p:nvSpPr>
        <p:spPr>
          <a:xfrm>
            <a:off x="3771900" y="260604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50만 원 초과는 관리자 승인</a:t>
            </a:r>
            <a:endParaRPr lang="en-US" sz="1050" dirty="0"/>
          </a:p>
        </p:txBody>
      </p:sp>
      <p:sp>
        <p:nvSpPr>
          <p:cNvPr id="14" name="Arrow"/>
          <p:cNvSpPr/>
          <p:nvPr/>
        </p:nvSpPr>
        <p:spPr>
          <a:xfrm>
            <a:off x="5353812" y="1874520"/>
            <a:ext cx="139446" cy="274320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15" name="Step 4"/>
          <p:cNvSpPr/>
          <p:nvPr/>
        </p:nvSpPr>
        <p:spPr>
          <a:xfrm>
            <a:off x="5566410" y="1554480"/>
            <a:ext cx="1417320" cy="9144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566410" y="1554480"/>
            <a:ext cx="1417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환불</a:t>
            </a:r>
            <a:endParaRPr lang="en-US" sz="1400" dirty="0"/>
          </a:p>
        </p:txBody>
      </p:sp>
      <p:sp>
        <p:nvSpPr>
          <p:cNvPr id="17" name="Step detail"/>
          <p:cNvSpPr txBox="1"/>
          <p:nvPr/>
        </p:nvSpPr>
        <p:spPr>
          <a:xfrm>
            <a:off x="5474970" y="260604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재무팀이 3일 내 환불</a:t>
            </a:r>
            <a:endParaRPr lang="en-US" sz="1050" dirty="0"/>
          </a:p>
        </p:txBody>
      </p:sp>
      <p:sp>
        <p:nvSpPr>
          <p:cNvPr id="18" name="Arrow"/>
          <p:cNvSpPr/>
          <p:nvPr/>
        </p:nvSpPr>
        <p:spPr>
          <a:xfrm>
            <a:off x="7056882" y="1874520"/>
            <a:ext cx="139446" cy="274320"/>
          </a:xfrm>
          <a:prstGeom prst="rightArrow">
            <a:avLst/>
          </a:prstGeom>
          <a:solidFill>
            <a:schemeClr val="accent2"/>
          </a:solidFill>
          <a:ln/>
        </p:spPr>
      </p:sp>
      <p:sp>
        <p:nvSpPr>
          <p:cNvPr id="19" name="Step 5"/>
          <p:cNvSpPr/>
          <p:nvPr/>
        </p:nvSpPr>
        <p:spPr>
          <a:xfrm>
            <a:off x="7269480" y="1554480"/>
            <a:ext cx="1417320" cy="91440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269480" y="1554480"/>
            <a:ext cx="1417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종료</a:t>
            </a:r>
            <a:endParaRPr lang="en-US" sz="1400" dirty="0"/>
          </a:p>
        </p:txBody>
      </p:sp>
      <p:sp>
        <p:nvSpPr>
          <p:cNvPr id="21" name="Step detail"/>
          <p:cNvSpPr txBox="1"/>
          <p:nvPr/>
        </p:nvSpPr>
        <p:spPr>
          <a:xfrm>
            <a:off x="7178040" y="2606040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고객 안내, 티켓 종료</a:t>
            </a:r>
            <a:endParaRPr lang="en-US" sz="1050" dirty="0"/>
          </a:p>
        </p:txBody>
      </p:sp>
      <p:sp>
        <p:nvSpPr>
          <p:cNvPr id="22" name="Legend"/>
          <p:cNvSpPr txBox="1"/>
          <p:nvPr/>
        </p:nvSpPr>
        <p:spPr>
          <a:xfrm>
            <a:off x="457200" y="38404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평균 처리 시간: 4.2일 (목표: 3일).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의사결정이 있는 환불 요청</a:t>
            </a:r>
            <a:endParaRPr lang="en-US" sz="2600" dirty="0"/>
          </a:p>
        </p:txBody>
      </p:sp>
      <p:sp>
        <p:nvSpPr>
          <p:cNvPr id="3" name="Node a"/>
          <p:cNvSpPr/>
          <p:nvPr/>
        </p:nvSpPr>
        <p:spPr>
          <a:xfrm>
            <a:off x="365760" y="2331720"/>
            <a:ext cx="1325880" cy="685800"/>
          </a:xfrm>
          <a:prstGeom prst="roundRect">
            <a:avLst>
              <a:gd name="adj" fmla="val 4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38912" y="2331720"/>
            <a:ext cx="11795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환불 요청 접수</a:t>
            </a:r>
            <a:endParaRPr lang="en-US" sz="1100" dirty="0"/>
          </a:p>
        </p:txBody>
      </p:sp>
      <p:sp>
        <p:nvSpPr>
          <p:cNvPr id="5" name="Node b"/>
          <p:cNvSpPr/>
          <p:nvPr/>
        </p:nvSpPr>
        <p:spPr>
          <a:xfrm>
            <a:off x="1920240" y="2331720"/>
            <a:ext cx="141732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993392" y="2331720"/>
            <a:ext cx="12710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주문과 정책 확인</a:t>
            </a:r>
            <a:endParaRPr lang="en-US" sz="1100" dirty="0"/>
          </a:p>
        </p:txBody>
      </p:sp>
      <p:sp>
        <p:nvSpPr>
          <p:cNvPr id="7" name="Node c"/>
          <p:cNvSpPr/>
          <p:nvPr/>
        </p:nvSpPr>
        <p:spPr>
          <a:xfrm>
            <a:off x="3566160" y="2331720"/>
            <a:ext cx="1554480" cy="914400"/>
          </a:xfrm>
          <a:prstGeom prst="diamond">
            <a:avLst>
              <a:gd name="adj" fmla="val 8000"/>
            </a:avLst>
          </a:prstGeom>
          <a:solidFill>
            <a:schemeClr val="accent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749040" y="2331720"/>
            <a:ext cx="1188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정책 내인가?</a:t>
            </a:r>
            <a:endParaRPr lang="en-US" sz="1050" dirty="0"/>
          </a:p>
        </p:txBody>
      </p:sp>
      <p:sp>
        <p:nvSpPr>
          <p:cNvPr id="9" name="Node d"/>
          <p:cNvSpPr/>
          <p:nvPr/>
        </p:nvSpPr>
        <p:spPr>
          <a:xfrm>
            <a:off x="5394960" y="2331720"/>
            <a:ext cx="1554480" cy="914400"/>
          </a:xfrm>
          <a:prstGeom prst="diamond">
            <a:avLst>
              <a:gd name="adj" fmla="val 8000"/>
            </a:avLst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577840" y="2331720"/>
            <a:ext cx="1188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50만 원 초과?</a:t>
            </a:r>
            <a:endParaRPr lang="en-US" sz="1050" dirty="0"/>
          </a:p>
        </p:txBody>
      </p:sp>
      <p:sp>
        <p:nvSpPr>
          <p:cNvPr id="11" name="Node e"/>
          <p:cNvSpPr/>
          <p:nvPr/>
        </p:nvSpPr>
        <p:spPr>
          <a:xfrm>
            <a:off x="5440680" y="1188720"/>
            <a:ext cx="146304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513832" y="1188720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관리자 승인</a:t>
            </a:r>
            <a:endParaRPr lang="en-US" sz="1100" dirty="0"/>
          </a:p>
        </p:txBody>
      </p:sp>
      <p:sp>
        <p:nvSpPr>
          <p:cNvPr id="13" name="Node f"/>
          <p:cNvSpPr/>
          <p:nvPr/>
        </p:nvSpPr>
        <p:spPr>
          <a:xfrm>
            <a:off x="7269480" y="2331720"/>
            <a:ext cx="141732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42632" y="2331720"/>
            <a:ext cx="12710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재무팀 환불 처리</a:t>
            </a:r>
            <a:endParaRPr lang="en-US" sz="1100" dirty="0"/>
          </a:p>
        </p:txBody>
      </p:sp>
      <p:sp>
        <p:nvSpPr>
          <p:cNvPr id="15" name="Node g"/>
          <p:cNvSpPr/>
          <p:nvPr/>
        </p:nvSpPr>
        <p:spPr>
          <a:xfrm>
            <a:off x="3611880" y="3749040"/>
            <a:ext cx="1463040" cy="685800"/>
          </a:xfrm>
          <a:prstGeom prst="roundRect">
            <a:avLst>
              <a:gd name="adj" fmla="val 4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85032" y="3749040"/>
            <a:ext cx="1316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사유와 함께 거절</a:t>
            </a:r>
            <a:endParaRPr lang="en-US" sz="1100" dirty="0"/>
          </a:p>
        </p:txBody>
      </p:sp>
      <p:sp>
        <p:nvSpPr>
          <p:cNvPr id="17" name="Edge"/>
          <p:cNvSpPr/>
          <p:nvPr/>
        </p:nvSpPr>
        <p:spPr>
          <a:xfrm>
            <a:off x="1691640" y="2674620"/>
            <a:ext cx="228600" cy="914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8" name="Edge"/>
          <p:cNvSpPr/>
          <p:nvPr/>
        </p:nvSpPr>
        <p:spPr>
          <a:xfrm>
            <a:off x="3337560" y="2674620"/>
            <a:ext cx="228600" cy="11430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9" name="Edge"/>
          <p:cNvSpPr/>
          <p:nvPr/>
        </p:nvSpPr>
        <p:spPr>
          <a:xfrm>
            <a:off x="5120640" y="2788920"/>
            <a:ext cx="274320" cy="914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Text 18"/>
          <p:cNvSpPr txBox="1"/>
          <p:nvPr/>
        </p:nvSpPr>
        <p:spPr>
          <a:xfrm>
            <a:off x="5120640" y="2441448"/>
            <a:ext cx="274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예</a:t>
            </a:r>
            <a:endParaRPr lang="en-US" sz="900" dirty="0"/>
          </a:p>
        </p:txBody>
      </p:sp>
      <p:sp>
        <p:nvSpPr>
          <p:cNvPr id="21" name="Edge"/>
          <p:cNvSpPr/>
          <p:nvPr/>
        </p:nvSpPr>
        <p:spPr>
          <a:xfrm>
            <a:off x="4343400" y="3246120"/>
            <a:ext cx="914" cy="50292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2" name="Text 20"/>
          <p:cNvSpPr txBox="1"/>
          <p:nvPr/>
        </p:nvSpPr>
        <p:spPr>
          <a:xfrm>
            <a:off x="4398264" y="3378708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아니오</a:t>
            </a:r>
            <a:endParaRPr lang="en-US" sz="950" dirty="0"/>
          </a:p>
        </p:txBody>
      </p:sp>
      <p:sp>
        <p:nvSpPr>
          <p:cNvPr id="23" name="Edge"/>
          <p:cNvSpPr/>
          <p:nvPr/>
        </p:nvSpPr>
        <p:spPr>
          <a:xfrm flipV="1">
            <a:off x="6172200" y="1874520"/>
            <a:ext cx="914" cy="45720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4" name="Text 22"/>
          <p:cNvSpPr txBox="1"/>
          <p:nvPr/>
        </p:nvSpPr>
        <p:spPr>
          <a:xfrm>
            <a:off x="6227064" y="1984248"/>
            <a:ext cx="640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예</a:t>
            </a:r>
            <a:endParaRPr lang="en-US" sz="950" dirty="0"/>
          </a:p>
        </p:txBody>
      </p:sp>
      <p:sp>
        <p:nvSpPr>
          <p:cNvPr id="25" name="Edge"/>
          <p:cNvSpPr/>
          <p:nvPr/>
        </p:nvSpPr>
        <p:spPr>
          <a:xfrm>
            <a:off x="6903720" y="1531620"/>
            <a:ext cx="365760" cy="114300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6" name="Edge"/>
          <p:cNvSpPr/>
          <p:nvPr/>
        </p:nvSpPr>
        <p:spPr>
          <a:xfrm flipV="1">
            <a:off x="6949440" y="2674620"/>
            <a:ext cx="320040" cy="114300"/>
          </a:xfrm>
          <a:prstGeom prst="line">
            <a:avLst/>
          </a:prstGeom>
          <a:noFill/>
          <a:ln w="1905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7" name="Text 25"/>
          <p:cNvSpPr txBox="1"/>
          <p:nvPr/>
        </p:nvSpPr>
        <p:spPr>
          <a:xfrm>
            <a:off x="6949440" y="2384298"/>
            <a:ext cx="320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아니오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팀별 신규 공급업체 승인</a:t>
            </a:r>
            <a:endParaRPr lang="en-US" sz="2600" dirty="0"/>
          </a:p>
        </p:txBody>
      </p:sp>
      <p:sp>
        <p:nvSpPr>
          <p:cNvPr id="3" name="Lane 요청자"/>
          <p:cNvSpPr/>
          <p:nvPr/>
        </p:nvSpPr>
        <p:spPr>
          <a:xfrm>
            <a:off x="457200" y="1188720"/>
            <a:ext cx="8229600" cy="7315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1188720"/>
            <a:ext cx="1097280" cy="7315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57200" y="118872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요청자</a:t>
            </a:r>
            <a:endParaRPr lang="en-US" sz="1100" dirty="0"/>
          </a:p>
        </p:txBody>
      </p:sp>
      <p:sp>
        <p:nvSpPr>
          <p:cNvPr id="6" name="Lane 구매팀"/>
          <p:cNvSpPr/>
          <p:nvPr/>
        </p:nvSpPr>
        <p:spPr>
          <a:xfrm>
            <a:off x="457200" y="1920240"/>
            <a:ext cx="8229600" cy="73152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920240"/>
            <a:ext cx="1097280" cy="7315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7200" y="192024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구매팀</a:t>
            </a:r>
            <a:endParaRPr lang="en-US" sz="1100" dirty="0"/>
          </a:p>
        </p:txBody>
      </p:sp>
      <p:sp>
        <p:nvSpPr>
          <p:cNvPr id="9" name="Lane 재무팀"/>
          <p:cNvSpPr/>
          <p:nvPr/>
        </p:nvSpPr>
        <p:spPr>
          <a:xfrm>
            <a:off x="457200" y="2651760"/>
            <a:ext cx="8229600" cy="73152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" y="2651760"/>
            <a:ext cx="1097280" cy="7315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57200" y="265176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재무팀</a:t>
            </a:r>
            <a:endParaRPr lang="en-US" sz="1100" dirty="0"/>
          </a:p>
        </p:txBody>
      </p:sp>
      <p:sp>
        <p:nvSpPr>
          <p:cNvPr id="12" name="Lane 법무팀"/>
          <p:cNvSpPr/>
          <p:nvPr/>
        </p:nvSpPr>
        <p:spPr>
          <a:xfrm>
            <a:off x="457200" y="3383280"/>
            <a:ext cx="8229600" cy="73152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7200" y="3383280"/>
            <a:ext cx="1097280" cy="7315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57200" y="338328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법무팀</a:t>
            </a:r>
            <a:endParaRPr lang="en-US" sz="1100" dirty="0"/>
          </a:p>
        </p:txBody>
      </p:sp>
      <p:sp>
        <p:nvSpPr>
          <p:cNvPr id="15" name="Task"/>
          <p:cNvSpPr/>
          <p:nvPr/>
        </p:nvSpPr>
        <p:spPr>
          <a:xfrm>
            <a:off x="1645920" y="1280160"/>
            <a:ext cx="914400" cy="548640"/>
          </a:xfrm>
          <a:prstGeom prst="roundRect">
            <a:avLst>
              <a:gd name="adj" fmla="val 10000"/>
            </a:avLst>
          </a:prstGeom>
          <a:solidFill>
            <a:schemeClr val="accent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673352" y="1280160"/>
            <a:ext cx="859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공급업체 등록 요청</a:t>
            </a:r>
            <a:endParaRPr lang="en-US" sz="850" dirty="0"/>
          </a:p>
        </p:txBody>
      </p:sp>
      <p:sp>
        <p:nvSpPr>
          <p:cNvPr id="17" name="Task"/>
          <p:cNvSpPr/>
          <p:nvPr/>
        </p:nvSpPr>
        <p:spPr>
          <a:xfrm>
            <a:off x="2651760" y="2011680"/>
            <a:ext cx="914400" cy="548640"/>
          </a:xfrm>
          <a:prstGeom prst="roundRect">
            <a:avLst>
              <a:gd name="adj" fmla="val 10000"/>
            </a:avLst>
          </a:prstGeom>
          <a:solidFill>
            <a:schemeClr val="accent4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679192" y="2011680"/>
            <a:ext cx="859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기존 업체 여부 확인</a:t>
            </a:r>
            <a:endParaRPr lang="en-US" sz="850" dirty="0"/>
          </a:p>
        </p:txBody>
      </p:sp>
      <p:sp>
        <p:nvSpPr>
          <p:cNvPr id="19" name="Flow"/>
          <p:cNvSpPr/>
          <p:nvPr/>
        </p:nvSpPr>
        <p:spPr>
          <a:xfrm>
            <a:off x="2560320" y="1554480"/>
            <a:ext cx="91440" cy="731520"/>
          </a:xfrm>
          <a:prstGeom prst="line">
            <a:avLst/>
          </a:prstGeom>
          <a:noFill/>
          <a:ln w="15875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Task"/>
          <p:cNvSpPr/>
          <p:nvPr/>
        </p:nvSpPr>
        <p:spPr>
          <a:xfrm>
            <a:off x="3657600" y="2011680"/>
            <a:ext cx="914400" cy="548640"/>
          </a:xfrm>
          <a:prstGeom prst="roundRect">
            <a:avLst>
              <a:gd name="adj" fmla="val 10000"/>
            </a:avLst>
          </a:prstGeom>
          <a:solidFill>
            <a:schemeClr val="accent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3685032" y="2011680"/>
            <a:ext cx="859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사업자등록증·계좌 수집</a:t>
            </a:r>
            <a:endParaRPr lang="en-US" sz="850" dirty="0"/>
          </a:p>
        </p:txBody>
      </p:sp>
      <p:sp>
        <p:nvSpPr>
          <p:cNvPr id="22" name="Flow"/>
          <p:cNvSpPr/>
          <p:nvPr/>
        </p:nvSpPr>
        <p:spPr>
          <a:xfrm>
            <a:off x="3566160" y="2286000"/>
            <a:ext cx="91440" cy="914"/>
          </a:xfrm>
          <a:prstGeom prst="line">
            <a:avLst/>
          </a:prstGeom>
          <a:noFill/>
          <a:ln w="15875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3" name="Task"/>
          <p:cNvSpPr/>
          <p:nvPr/>
        </p:nvSpPr>
        <p:spPr>
          <a:xfrm>
            <a:off x="4663440" y="2743200"/>
            <a:ext cx="914400" cy="548640"/>
          </a:xfrm>
          <a:prstGeom prst="roundRect">
            <a:avLst>
              <a:gd name="adj" fmla="val 10000"/>
            </a:avLst>
          </a:prstGeom>
          <a:solidFill>
            <a:schemeClr val="accent4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4690872" y="2743200"/>
            <a:ext cx="859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신용·제재 대상 확인</a:t>
            </a:r>
            <a:endParaRPr lang="en-US" sz="850" dirty="0"/>
          </a:p>
        </p:txBody>
      </p:sp>
      <p:sp>
        <p:nvSpPr>
          <p:cNvPr id="25" name="Flow"/>
          <p:cNvSpPr/>
          <p:nvPr/>
        </p:nvSpPr>
        <p:spPr>
          <a:xfrm>
            <a:off x="4572000" y="2286000"/>
            <a:ext cx="91440" cy="731520"/>
          </a:xfrm>
          <a:prstGeom prst="line">
            <a:avLst/>
          </a:prstGeom>
          <a:noFill/>
          <a:ln w="15875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6" name="Task"/>
          <p:cNvSpPr/>
          <p:nvPr/>
        </p:nvSpPr>
        <p:spPr>
          <a:xfrm>
            <a:off x="5669280" y="3474720"/>
            <a:ext cx="914400" cy="548640"/>
          </a:xfrm>
          <a:prstGeom prst="roundRect">
            <a:avLst>
              <a:gd name="adj" fmla="val 10000"/>
            </a:avLst>
          </a:prstGeom>
          <a:solidFill>
            <a:schemeClr val="accent4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5696712" y="3474720"/>
            <a:ext cx="859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계약 검토 (3천만 원 초과 시)</a:t>
            </a:r>
            <a:endParaRPr lang="en-US" sz="850" dirty="0"/>
          </a:p>
        </p:txBody>
      </p:sp>
      <p:sp>
        <p:nvSpPr>
          <p:cNvPr id="28" name="Flow"/>
          <p:cNvSpPr/>
          <p:nvPr/>
        </p:nvSpPr>
        <p:spPr>
          <a:xfrm>
            <a:off x="5577840" y="3017520"/>
            <a:ext cx="91440" cy="731520"/>
          </a:xfrm>
          <a:prstGeom prst="line">
            <a:avLst/>
          </a:prstGeom>
          <a:noFill/>
          <a:ln w="15875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9" name="Task"/>
          <p:cNvSpPr/>
          <p:nvPr/>
        </p:nvSpPr>
        <p:spPr>
          <a:xfrm>
            <a:off x="6675120" y="2743200"/>
            <a:ext cx="914400" cy="548640"/>
          </a:xfrm>
          <a:prstGeom prst="roundRect">
            <a:avLst>
              <a:gd name="adj" fmla="val 10000"/>
            </a:avLst>
          </a:prstGeom>
          <a:solidFill>
            <a:schemeClr val="accent4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702552" y="2743200"/>
            <a:ext cx="859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ERP에 업체 등록</a:t>
            </a:r>
            <a:endParaRPr lang="en-US" sz="850" dirty="0"/>
          </a:p>
        </p:txBody>
      </p:sp>
      <p:sp>
        <p:nvSpPr>
          <p:cNvPr id="31" name="Flow"/>
          <p:cNvSpPr/>
          <p:nvPr/>
        </p:nvSpPr>
        <p:spPr>
          <a:xfrm flipV="1">
            <a:off x="6583680" y="3017520"/>
            <a:ext cx="91440" cy="731520"/>
          </a:xfrm>
          <a:prstGeom prst="line">
            <a:avLst/>
          </a:prstGeom>
          <a:noFill/>
          <a:ln w="15875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32" name="Task"/>
          <p:cNvSpPr/>
          <p:nvPr/>
        </p:nvSpPr>
        <p:spPr>
          <a:xfrm>
            <a:off x="7680960" y="1280160"/>
            <a:ext cx="914400" cy="548640"/>
          </a:xfrm>
          <a:prstGeom prst="roundRect">
            <a:avLst>
              <a:gd name="adj" fmla="val 10000"/>
            </a:avLst>
          </a:prstGeom>
          <a:solidFill>
            <a:schemeClr val="accent2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7708392" y="1280160"/>
            <a:ext cx="859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chemeClr val="tx1"/>
                </a:solidFill>
              </a:rPr>
              <a:t>업체 사용 가능</a:t>
            </a:r>
            <a:endParaRPr lang="en-US" sz="850" dirty="0"/>
          </a:p>
        </p:txBody>
      </p:sp>
      <p:sp>
        <p:nvSpPr>
          <p:cNvPr id="34" name="Flow"/>
          <p:cNvSpPr/>
          <p:nvPr/>
        </p:nvSpPr>
        <p:spPr>
          <a:xfrm flipV="1">
            <a:off x="7589520" y="1554480"/>
            <a:ext cx="91440" cy="1463040"/>
          </a:xfrm>
          <a:prstGeom prst="line">
            <a:avLst/>
          </a:prstGeom>
          <a:noFill/>
          <a:ln w="15875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35" name="Note"/>
          <p:cNvSpPr txBox="1"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통상 소요: 영업일 6일. 법무 검토가 있으면 5일 추가.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도형과 의미</a:t>
            </a:r>
            <a:endParaRPr lang="en-US" sz="2600" dirty="0"/>
          </a:p>
        </p:txBody>
      </p:sp>
      <p:graphicFrame>
        <p:nvGraphicFramePr>
          <p:cNvPr id="6" name="Legend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291840"/>
                <a:gridCol w="274320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도형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의미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예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둥근 사각형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프로세스의 시작 또는 끝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요청 접수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사각형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단계 또는 작업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주문 확인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마름모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출구에 이름이 붙은 의사결정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정책 내인가?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화살표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흐름의 방향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예 / 아니오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스윔레인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단계를 수행하는 사람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재무팀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프로세스 흐름도</dc:title>
  <dc:subject>PptxGenJS Presentation</dc:subject>
  <dc:creator>ArumSoft Learning</dc:creator>
  <cp:lastModifiedBy>ArumSoft Learning</cp:lastModifiedBy>
  <cp:revision>1</cp:revision>
  <dcterms:created xsi:type="dcterms:W3CDTF">2026-11-04T02:58:39Z</dcterms:created>
  <dcterms:modified xsi:type="dcterms:W3CDTF">2026-11-04T02:58:39Z</dcterms:modified>
</cp:coreProperties>
</file>