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팀" id="{9e505cb4-6b9a-9d36-5195-7c96a287c1bd}">
          <p14:sldIdLst>
            <p14:sldId id="256"/>
            <p14:sldId id="257"/>
          </p14:sldIdLst>
        </p14:section>
        <p14:section name="구성원" id="{a144817d-adcb-d06d-17a3-816cd385e26e}">
          <p14:sldIdLst>
            <p14:sldId id="258"/>
            <p14:sldId id="259"/>
            <p14:sldId id="260"/>
          </p14:sldIdLst>
        </p14:section>
        <p14:section name="일하는 방식" id="{c03696b5-d298-b8b1-6d70-01b32250a2c2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루멘 랩스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팀 소개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루멘 랩스 · 제품·엔지니어링 · 서울과 부산의 14명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팀 한눈에 보기</a:t>
            </a:r>
            <a:endParaRPr lang="en-US" sz="2600" dirty="0"/>
          </a:p>
        </p:txBody>
      </p:sp>
      <p:sp>
        <p:nvSpPr>
          <p:cNvPr id="3" name="Tile 구성원"/>
          <p:cNvSpPr/>
          <p:nvPr/>
        </p:nvSpPr>
        <p:spPr>
          <a:xfrm>
            <a:off x="45720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14명</a:t>
            </a:r>
            <a:endParaRPr lang="en-US" sz="28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구성원</a:t>
            </a:r>
            <a:endParaRPr lang="en-US" sz="1100" dirty="0"/>
          </a:p>
        </p:txBody>
      </p:sp>
      <p:sp>
        <p:nvSpPr>
          <p:cNvPr id="6" name="Tile 사무실: 서울, 부산"/>
          <p:cNvSpPr/>
          <p:nvPr/>
        </p:nvSpPr>
        <p:spPr>
          <a:xfrm>
            <a:off x="256032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274320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2곳</a:t>
            </a:r>
            <a:endParaRPr lang="en-US" sz="2800" dirty="0"/>
          </a:p>
        </p:txBody>
      </p:sp>
      <p:sp>
        <p:nvSpPr>
          <p:cNvPr id="8" name="Stat label"/>
          <p:cNvSpPr txBox="1"/>
          <p:nvPr/>
        </p:nvSpPr>
        <p:spPr>
          <a:xfrm>
            <a:off x="274320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사무실: 서울, 부산</a:t>
            </a:r>
            <a:endParaRPr lang="en-US" sz="1100" dirty="0"/>
          </a:p>
        </p:txBody>
      </p:sp>
      <p:sp>
        <p:nvSpPr>
          <p:cNvPr id="9" name="Tile 국적"/>
          <p:cNvSpPr/>
          <p:nvPr/>
        </p:nvSpPr>
        <p:spPr>
          <a:xfrm>
            <a:off x="466344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484632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5개</a:t>
            </a:r>
            <a:endParaRPr lang="en-US" sz="2800" dirty="0"/>
          </a:p>
        </p:txBody>
      </p:sp>
      <p:sp>
        <p:nvSpPr>
          <p:cNvPr id="11" name="Stat label"/>
          <p:cNvSpPr txBox="1"/>
          <p:nvPr/>
        </p:nvSpPr>
        <p:spPr>
          <a:xfrm>
            <a:off x="484632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국적</a:t>
            </a:r>
            <a:endParaRPr lang="en-US" sz="1100" dirty="0"/>
          </a:p>
        </p:txBody>
      </p:sp>
      <p:sp>
        <p:nvSpPr>
          <p:cNvPr id="12" name="Tile 평균 근속"/>
          <p:cNvSpPr/>
          <p:nvPr/>
        </p:nvSpPr>
        <p:spPr>
          <a:xfrm>
            <a:off x="676656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3" name="Stat"/>
          <p:cNvSpPr txBox="1"/>
          <p:nvPr/>
        </p:nvSpPr>
        <p:spPr>
          <a:xfrm>
            <a:off x="694944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3.4년</a:t>
            </a:r>
            <a:endParaRPr lang="en-US" sz="2800" dirty="0"/>
          </a:p>
        </p:txBody>
      </p:sp>
      <p:sp>
        <p:nvSpPr>
          <p:cNvPr id="14" name="Stat label"/>
          <p:cNvSpPr txBox="1"/>
          <p:nvPr/>
        </p:nvSpPr>
        <p:spPr>
          <a:xfrm>
            <a:off x="694944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평균 근속</a:t>
            </a:r>
            <a:endParaRPr lang="en-US" sz="1100" dirty="0"/>
          </a:p>
        </p:txBody>
      </p:sp>
      <p:sp>
        <p:nvSpPr>
          <p:cNvPr id="15" name="About"/>
          <p:cNvSpPr txBox="1"/>
          <p:nvPr/>
        </p:nvSpPr>
        <p:spPr>
          <a:xfrm>
            <a:off x="457200" y="29260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루멘 일정 관리 제품을 리서치, 디자인, 엔지니어링, 지원까지 처음부터 끝까지 만듭니다. 모든 구성원이 한 달에 한 번 이상 고객과 대화합니다.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리더십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234440"/>
            <a:ext cx="25603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325880" y="1399032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325880" y="13990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김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2860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김하은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560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제품 총괄</a:t>
            </a:r>
            <a:endParaRPr lang="en-US" sz="110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83464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전 캘린들리, 일정 관리 제품 10년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tx2"/>
                </a:solidFill>
              </a:rPr>
              <a:t>서울</a:t>
            </a:r>
            <a:endParaRPr lang="en-US" sz="900" dirty="0"/>
          </a:p>
        </p:txBody>
      </p:sp>
      <p:sp>
        <p:nvSpPr>
          <p:cNvPr id="10" name="Person card"/>
          <p:cNvSpPr/>
          <p:nvPr/>
        </p:nvSpPr>
        <p:spPr>
          <a:xfrm>
            <a:off x="3291840" y="1234440"/>
            <a:ext cx="25603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1" name="Avatar"/>
          <p:cNvSpPr/>
          <p:nvPr/>
        </p:nvSpPr>
        <p:spPr>
          <a:xfrm>
            <a:off x="4160520" y="1399032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160520" y="13990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박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383280" y="22860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박도윤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383280" y="2560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엔지니어링 매니저</a:t>
            </a:r>
            <a:endParaRPr lang="en-US" sz="1100" dirty="0"/>
          </a:p>
        </p:txBody>
      </p:sp>
      <p:sp>
        <p:nvSpPr>
          <p:cNvPr id="15" name="Bio"/>
          <p:cNvSpPr txBox="1"/>
          <p:nvPr/>
        </p:nvSpPr>
        <p:spPr>
          <a:xfrm>
            <a:off x="3429000" y="283464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동기화 엔진 개발, 온콜 운영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383280" y="41148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tx2"/>
                </a:solidFill>
              </a:rPr>
              <a:t>부산</a:t>
            </a:r>
            <a:endParaRPr lang="en-US" sz="900" dirty="0"/>
          </a:p>
        </p:txBody>
      </p:sp>
      <p:sp>
        <p:nvSpPr>
          <p:cNvPr id="17" name="Person card"/>
          <p:cNvSpPr/>
          <p:nvPr/>
        </p:nvSpPr>
        <p:spPr>
          <a:xfrm>
            <a:off x="6126480" y="1234440"/>
            <a:ext cx="25603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8" name="Avatar"/>
          <p:cNvSpPr/>
          <p:nvPr/>
        </p:nvSpPr>
        <p:spPr>
          <a:xfrm>
            <a:off x="6995160" y="1399032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995160" y="13990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이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217920" y="22860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이서윤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217920" y="2560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디자인 리드</a:t>
            </a:r>
            <a:endParaRPr lang="en-US" sz="1100" dirty="0"/>
          </a:p>
        </p:txBody>
      </p:sp>
      <p:sp>
        <p:nvSpPr>
          <p:cNvPr id="22" name="Bio"/>
          <p:cNvSpPr txBox="1"/>
          <p:nvPr/>
        </p:nvSpPr>
        <p:spPr>
          <a:xfrm>
            <a:off x="6263640" y="283464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디자인 시스템과 리서치, 특허 2건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217920" y="41148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tx2"/>
                </a:solidFill>
              </a:rPr>
              <a:t>부산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엔지니어링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14300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14300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안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안지우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시니어 엔지니어</a:t>
            </a:r>
            <a:endParaRPr lang="en-US" sz="95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캘린더 연동</a:t>
            </a:r>
            <a:endParaRPr lang="en-US" sz="900" dirty="0"/>
          </a:p>
        </p:txBody>
      </p:sp>
      <p:sp>
        <p:nvSpPr>
          <p:cNvPr id="9" name="Person card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24612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24612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정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정민재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시니어 엔지니어</a:t>
            </a:r>
            <a:endParaRPr lang="en-US" sz="950" dirty="0"/>
          </a:p>
        </p:txBody>
      </p:sp>
      <p:sp>
        <p:nvSpPr>
          <p:cNvPr id="14" name="Bio"/>
          <p:cNvSpPr txBox="1"/>
          <p:nvPr/>
        </p:nvSpPr>
        <p:spPr>
          <a:xfrm>
            <a:off x="269748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결제와 플랫폼</a:t>
            </a:r>
            <a:endParaRPr lang="en-US" sz="90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34924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4924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윤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75488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윤서아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75488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엔지니어</a:t>
            </a:r>
            <a:endParaRPr lang="en-US" sz="950" dirty="0"/>
          </a:p>
        </p:txBody>
      </p:sp>
      <p:sp>
        <p:nvSpPr>
          <p:cNvPr id="20" name="Bio"/>
          <p:cNvSpPr txBox="1"/>
          <p:nvPr/>
        </p:nvSpPr>
        <p:spPr>
          <a:xfrm>
            <a:off x="480060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모바일 앱</a:t>
            </a:r>
            <a:endParaRPr lang="en-US" sz="90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45236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5236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최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최현우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85800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엔지니어</a:t>
            </a:r>
            <a:endParaRPr lang="en-US" sz="950" dirty="0"/>
          </a:p>
        </p:txBody>
      </p:sp>
      <p:sp>
        <p:nvSpPr>
          <p:cNvPr id="26" name="Bio"/>
          <p:cNvSpPr txBox="1"/>
          <p:nvPr/>
        </p:nvSpPr>
        <p:spPr>
          <a:xfrm>
            <a:off x="690372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웹 클라이언트</a:t>
            </a:r>
            <a:endParaRPr lang="en-US" sz="900" dirty="0"/>
          </a:p>
        </p:txBody>
      </p:sp>
      <p:sp>
        <p:nvSpPr>
          <p:cNvPr id="27" name="Person card"/>
          <p:cNvSpPr/>
          <p:nvPr/>
        </p:nvSpPr>
        <p:spPr>
          <a:xfrm>
            <a:off x="45720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28" name="Avatar"/>
          <p:cNvSpPr/>
          <p:nvPr/>
        </p:nvSpPr>
        <p:spPr>
          <a:xfrm>
            <a:off x="114300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114300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장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장예린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엔지니어</a:t>
            </a:r>
            <a:endParaRPr lang="en-US" sz="950" dirty="0"/>
          </a:p>
        </p:txBody>
      </p:sp>
      <p:sp>
        <p:nvSpPr>
          <p:cNvPr id="32" name="Bio"/>
          <p:cNvSpPr txBox="1"/>
          <p:nvPr/>
        </p:nvSpPr>
        <p:spPr>
          <a:xfrm>
            <a:off x="59436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데이터와 안정성</a:t>
            </a:r>
            <a:endParaRPr lang="en-US" sz="900" dirty="0"/>
          </a:p>
        </p:txBody>
      </p:sp>
      <p:sp>
        <p:nvSpPr>
          <p:cNvPr id="33" name="Person card"/>
          <p:cNvSpPr/>
          <p:nvPr/>
        </p:nvSpPr>
        <p:spPr>
          <a:xfrm>
            <a:off x="256032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34" name="Avatar"/>
          <p:cNvSpPr/>
          <p:nvPr/>
        </p:nvSpPr>
        <p:spPr>
          <a:xfrm>
            <a:off x="324612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324612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조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265176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조성민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265176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QA 엔지니어</a:t>
            </a:r>
            <a:endParaRPr lang="en-US" sz="950" dirty="0"/>
          </a:p>
        </p:txBody>
      </p:sp>
      <p:sp>
        <p:nvSpPr>
          <p:cNvPr id="38" name="Bio"/>
          <p:cNvSpPr txBox="1"/>
          <p:nvPr/>
        </p:nvSpPr>
        <p:spPr>
          <a:xfrm>
            <a:off x="269748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테스트 자동화</a:t>
            </a:r>
            <a:endParaRPr lang="en-US" sz="900" dirty="0"/>
          </a:p>
        </p:txBody>
      </p:sp>
      <p:sp>
        <p:nvSpPr>
          <p:cNvPr id="39" name="Person card"/>
          <p:cNvSpPr/>
          <p:nvPr/>
        </p:nvSpPr>
        <p:spPr>
          <a:xfrm>
            <a:off x="466344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0" name="Avatar"/>
          <p:cNvSpPr/>
          <p:nvPr/>
        </p:nvSpPr>
        <p:spPr>
          <a:xfrm>
            <a:off x="534924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534924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강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475488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강태양</a:t>
            </a:r>
            <a:endParaRPr lang="en-US" sz="1150" dirty="0"/>
          </a:p>
        </p:txBody>
      </p:sp>
      <p:sp>
        <p:nvSpPr>
          <p:cNvPr id="43" name="Text 41"/>
          <p:cNvSpPr txBox="1"/>
          <p:nvPr/>
        </p:nvSpPr>
        <p:spPr>
          <a:xfrm>
            <a:off x="475488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엔지니어</a:t>
            </a:r>
            <a:endParaRPr lang="en-US" sz="950" dirty="0"/>
          </a:p>
        </p:txBody>
      </p:sp>
      <p:sp>
        <p:nvSpPr>
          <p:cNvPr id="44" name="Bio"/>
          <p:cNvSpPr txBox="1"/>
          <p:nvPr/>
        </p:nvSpPr>
        <p:spPr>
          <a:xfrm>
            <a:off x="480060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동기화 엔진</a:t>
            </a:r>
            <a:endParaRPr lang="en-US" sz="900" dirty="0"/>
          </a:p>
        </p:txBody>
      </p:sp>
      <p:sp>
        <p:nvSpPr>
          <p:cNvPr id="45" name="Person card"/>
          <p:cNvSpPr/>
          <p:nvPr/>
        </p:nvSpPr>
        <p:spPr>
          <a:xfrm>
            <a:off x="676656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6" name="Avatar"/>
          <p:cNvSpPr/>
          <p:nvPr/>
        </p:nvSpPr>
        <p:spPr>
          <a:xfrm>
            <a:off x="745236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745236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한</a:t>
            </a:r>
            <a:endParaRPr lang="en-US" sz="1200" dirty="0"/>
          </a:p>
        </p:txBody>
      </p:sp>
      <p:sp>
        <p:nvSpPr>
          <p:cNvPr id="48" name="Text 46"/>
          <p:cNvSpPr txBox="1"/>
          <p:nvPr/>
        </p:nvSpPr>
        <p:spPr>
          <a:xfrm>
            <a:off x="685800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한소율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685800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인턴</a:t>
            </a:r>
            <a:endParaRPr lang="en-US" sz="950" dirty="0"/>
          </a:p>
        </p:txBody>
      </p:sp>
      <p:sp>
        <p:nvSpPr>
          <p:cNvPr id="50" name="Bio"/>
          <p:cNvSpPr txBox="1"/>
          <p:nvPr/>
        </p:nvSpPr>
        <p:spPr>
          <a:xfrm>
            <a:off x="690372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개발 도구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제품, 디자인, 지원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14300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14300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오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오준서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프로덕트 매니저</a:t>
            </a:r>
            <a:endParaRPr lang="en-US" sz="95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팀과 관리자 기능</a:t>
            </a:r>
            <a:endParaRPr lang="en-US" sz="900" dirty="0"/>
          </a:p>
        </p:txBody>
      </p:sp>
      <p:sp>
        <p:nvSpPr>
          <p:cNvPr id="9" name="Person card"/>
          <p:cNvSpPr/>
          <p:nvPr/>
        </p:nvSpPr>
        <p:spPr>
          <a:xfrm>
            <a:off x="256032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24612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24612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임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임나연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프로덕트 디자이너</a:t>
            </a:r>
            <a:endParaRPr lang="en-US" sz="950" dirty="0"/>
          </a:p>
        </p:txBody>
      </p:sp>
      <p:sp>
        <p:nvSpPr>
          <p:cNvPr id="14" name="Bio"/>
          <p:cNvSpPr txBox="1"/>
          <p:nvPr/>
        </p:nvSpPr>
        <p:spPr>
          <a:xfrm>
            <a:off x="269748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예약 흐름</a:t>
            </a:r>
            <a:endParaRPr lang="en-US" sz="90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34924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4924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신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75488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신유진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75488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UX 리서처</a:t>
            </a:r>
            <a:endParaRPr lang="en-US" sz="950" dirty="0"/>
          </a:p>
        </p:txBody>
      </p:sp>
      <p:sp>
        <p:nvSpPr>
          <p:cNvPr id="20" name="Bio"/>
          <p:cNvSpPr txBox="1"/>
          <p:nvPr/>
        </p:nvSpPr>
        <p:spPr>
          <a:xfrm>
            <a:off x="480060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고객 인터뷰</a:t>
            </a:r>
            <a:endParaRPr lang="en-US" sz="90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45236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5236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배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배수현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85800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지원 리드</a:t>
            </a:r>
            <a:endParaRPr lang="en-US" sz="950" dirty="0"/>
          </a:p>
        </p:txBody>
      </p:sp>
      <p:sp>
        <p:nvSpPr>
          <p:cNvPr id="26" name="Bio"/>
          <p:cNvSpPr txBox="1"/>
          <p:nvPr/>
        </p:nvSpPr>
        <p:spPr>
          <a:xfrm>
            <a:off x="690372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에스컬레이션과 문서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일하는 방식</a:t>
            </a:r>
            <a:endParaRPr lang="en-US" sz="2600" dirty="0"/>
          </a:p>
        </p:txBody>
      </p:sp>
      <p:sp>
        <p:nvSpPr>
          <p:cNvPr id="3" name="Card 2주 사이클"/>
          <p:cNvSpPr/>
          <p:nvPr/>
        </p:nvSpPr>
        <p:spPr>
          <a:xfrm>
            <a:off x="457200" y="128016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2주 사이클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격주 월요일에 계획하고 격주 금요일에 시연합니다. 시연 없이 출시하지 않습니다.</a:t>
            </a:r>
            <a:endParaRPr lang="en-US" sz="1200" dirty="0"/>
          </a:p>
        </p:txBody>
      </p:sp>
      <p:sp>
        <p:nvSpPr>
          <p:cNvPr id="8" name="Card 문서 먼저"/>
          <p:cNvSpPr/>
          <p:nvPr/>
        </p:nvSpPr>
        <p:spPr>
          <a:xfrm>
            <a:off x="3291840" y="128016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문서 먼저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회의를 잡기 전에 한 페이지 문서로 결정 사항을 정리합니다.</a:t>
            </a:r>
            <a:endParaRPr lang="en-US" sz="1200" dirty="0"/>
          </a:p>
        </p:txBody>
      </p:sp>
      <p:sp>
        <p:nvSpPr>
          <p:cNvPr id="13" name="Card 매주 고객"/>
          <p:cNvSpPr/>
          <p:nvPr/>
        </p:nvSpPr>
        <p:spPr>
          <a:xfrm>
            <a:off x="6126480" y="128016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매주 고객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모든 구성원이 한 달에 한 번 이상 고객 통화에 참여하고, PM과 디자이너는 매주 참여합니다.</a:t>
            </a:r>
            <a:endParaRPr lang="en-US" sz="1200" dirty="0"/>
          </a:p>
        </p:txBody>
      </p:sp>
      <p:sp>
        <p:nvSpPr>
          <p:cNvPr id="18" name="Contact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문의: 슬랙 #team-lumen 또는 haeun@lumenlabs.example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팀 소개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