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현재 상황" id="{11657572-1129-18bd-03ad-084768fb6efb}">
          <p14:sldIdLst>
            <p14:sldId id="256"/>
            <p14:sldId id="257"/>
          </p14:sldIdLst>
        </p14:section>
        <p14:section name="제안" id="{e13330d3-100d-fb7c-eb53-597c5e472ec4}">
          <p14:sldIdLst>
            <p14:sldId id="258"/>
            <p14:sldId id="259"/>
          </p14:sldIdLst>
        </p14:section>
        <p14:section name="비용" id="{273d0c24-abab-f24a-b3a5-aa30521ee3cd}">
          <p14:sldIdLst>
            <p14:sldId id="260"/>
            <p14:sldId id="261"/>
          </p14:sldIdLst>
        </p14:section>
        <p14:section name="다음 단계" id="{c4d06c36-2f4d-7f21-6ff4-1dd2366260e8}">
          <p14:sldIdLst>
            <p14:sldId id="26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rgbClr val="1E2A5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463040"/>
            <a:ext cx="768096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Title</a:t>
            </a: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2743200"/>
            <a:ext cx="768096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rgbClr val="DCE1F0"/>
                </a:solidFill>
              </a:defRPr>
            </a:lvl1pPr>
          </a:lstStyle>
          <a:p>
            <a:pPr algn="l" indent="0" marL="0">
              <a:buNone/>
            </a:pPr>
            <a:r>
              <a:rPr lang="en-US" sz="1800" dirty="0">
                <a:solidFill>
                  <a:srgbClr val="DCE1F0"/>
                </a:solidFill>
              </a:rPr>
              <a:t>Subtitle</a:t>
            </a:r>
            <a:endParaRPr lang="en-US" sz="1800" dirty="0"/>
          </a:p>
        </p:txBody>
      </p:sp>
      <p:sp>
        <p:nvSpPr>
          <p:cNvPr id="4" name="Text 0"/>
          <p:cNvSpPr/>
          <p:nvPr/>
        </p:nvSpPr>
        <p:spPr>
          <a:xfrm>
            <a:off x="731520" y="4343400"/>
            <a:ext cx="7680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CE1F0"/>
                </a:solidFill>
              </a:rPr>
              <a:t> </a:t>
            </a:r>
            <a:endParaRPr lang="en-US" sz="11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6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Title</a:t>
            </a:r>
            <a:endParaRPr lang="en-US" sz="2600" dirty="0"/>
          </a:p>
        </p:txBody>
      </p:sp>
      <p:sp>
        <p:nvSpPr>
          <p:cNvPr id="3" name="Text 0"/>
          <p:cNvSpPr/>
          <p:nvPr/>
        </p:nvSpPr>
        <p:spPr>
          <a:xfrm>
            <a:off x="457200" y="475488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tx2"/>
                </a:solidFill>
              </a:rPr>
              <a:t>브라이트라인 스튜디오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E2A5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280160"/>
            <a:ext cx="768096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4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r>
              <a:rPr lang="en-US" sz="3400" b="1" dirty="0">
                <a:solidFill>
                  <a:schemeClr val="bg1"/>
                </a:solidFill>
              </a:rPr>
              <a:t>Title</a:t>
            </a:r>
            <a:endParaRPr lang="en-US" sz="3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2560320"/>
            <a:ext cx="768096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600" dirty="0">
                <a:solidFill>
                  <a:srgbClr val="DCE1F0"/>
                </a:solidFill>
              </a:defRPr>
            </a:lvl1pPr>
          </a:lstStyle>
          <a:p>
            <a:pPr algn="l" indent="0" marL="0">
              <a:buNone/>
            </a:pPr>
            <a:r>
              <a:rPr lang="en-US" sz="1600" dirty="0">
                <a:solidFill>
                  <a:srgbClr val="DCE1F0"/>
                </a:solidFill>
              </a:rPr>
              <a:t>Body</a:t>
            </a:r>
            <a:endParaRPr lang="en-US" sz="16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463040"/>
            <a:ext cx="7680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웹사이트 리뉴얼 제안서</a:t>
            </a: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2743200"/>
            <a:ext cx="7680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DCE1F0"/>
                </a:solidFill>
              </a:rPr>
              <a:t>시더밸리 치과 귀중 · 브라이트라인 스튜디오 · 2026년 5월 20일 · 30일간 유효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저희가 파악한 상황</a:t>
            </a:r>
            <a:endParaRPr lang="en-US" sz="2600" dirty="0"/>
          </a:p>
        </p:txBody>
      </p:sp>
      <p:sp>
        <p:nvSpPr>
          <p:cNvPr id="3" name="Card 온라인 예약 불가"/>
          <p:cNvSpPr/>
          <p:nvPr/>
        </p:nvSpPr>
        <p:spPr>
          <a:xfrm>
            <a:off x="457200" y="1280160"/>
            <a:ext cx="2560320" cy="2651760"/>
          </a:xfrm>
          <a:prstGeom prst="roundRect">
            <a:avLst>
              <a:gd name="adj" fmla="val 2857"/>
            </a:avLst>
          </a:prstGeom>
          <a:solidFill>
            <a:schemeClr val="bg2"/>
          </a:solidFill>
          <a:ln/>
        </p:spPr>
      </p:sp>
      <p:sp>
        <p:nvSpPr>
          <p:cNvPr id="4" name="Badge"/>
          <p:cNvSpPr/>
          <p:nvPr/>
        </p:nvSpPr>
        <p:spPr>
          <a:xfrm>
            <a:off x="685800" y="150876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85800" y="15087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1</a:t>
            </a:r>
            <a:endParaRPr lang="en-US" sz="1400" dirty="0"/>
          </a:p>
        </p:txBody>
      </p:sp>
      <p:sp>
        <p:nvSpPr>
          <p:cNvPr id="6" name="Card heading"/>
          <p:cNvSpPr txBox="1"/>
          <p:nvPr/>
        </p:nvSpPr>
        <p:spPr>
          <a:xfrm>
            <a:off x="685800" y="210312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온라인 예약 불가</a:t>
            </a:r>
            <a:endParaRPr lang="en-US" sz="1500" dirty="0"/>
          </a:p>
        </p:txBody>
      </p:sp>
      <p:sp>
        <p:nvSpPr>
          <p:cNvPr id="7" name="Card text"/>
          <p:cNvSpPr txBox="1"/>
          <p:nvPr/>
        </p:nvSpPr>
        <p:spPr>
          <a:xfrm>
            <a:off x="685800" y="2468880"/>
            <a:ext cx="210312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데스크가 주 60건 이상의 예약 전화를 받고, 진료 시간 외 요청은 놓치고 있습니다.</a:t>
            </a:r>
            <a:endParaRPr lang="en-US" sz="1200" dirty="0"/>
          </a:p>
        </p:txBody>
      </p:sp>
      <p:sp>
        <p:nvSpPr>
          <p:cNvPr id="8" name="Card 모바일 미지원"/>
          <p:cNvSpPr/>
          <p:nvPr/>
        </p:nvSpPr>
        <p:spPr>
          <a:xfrm>
            <a:off x="3291840" y="1280160"/>
            <a:ext cx="2560320" cy="2651760"/>
          </a:xfrm>
          <a:prstGeom prst="roundRect">
            <a:avLst>
              <a:gd name="adj" fmla="val 2857"/>
            </a:avLst>
          </a:prstGeom>
          <a:solidFill>
            <a:schemeClr val="bg2"/>
          </a:solidFill>
          <a:ln/>
        </p:spPr>
      </p:sp>
      <p:sp>
        <p:nvSpPr>
          <p:cNvPr id="9" name="Badge"/>
          <p:cNvSpPr/>
          <p:nvPr/>
        </p:nvSpPr>
        <p:spPr>
          <a:xfrm>
            <a:off x="3520440" y="150876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3520440" y="15087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2</a:t>
            </a:r>
            <a:endParaRPr lang="en-US" sz="1400" dirty="0"/>
          </a:p>
        </p:txBody>
      </p:sp>
      <p:sp>
        <p:nvSpPr>
          <p:cNvPr id="11" name="Card heading"/>
          <p:cNvSpPr txBox="1"/>
          <p:nvPr/>
        </p:nvSpPr>
        <p:spPr>
          <a:xfrm>
            <a:off x="3520440" y="210312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모바일 미지원</a:t>
            </a:r>
            <a:endParaRPr lang="en-US" sz="1500" dirty="0"/>
          </a:p>
        </p:txBody>
      </p:sp>
      <p:sp>
        <p:nvSpPr>
          <p:cNvPr id="12" name="Card text"/>
          <p:cNvSpPr txBox="1"/>
          <p:nvPr/>
        </p:nvSpPr>
        <p:spPr>
          <a:xfrm>
            <a:off x="3520440" y="2468880"/>
            <a:ext cx="210312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방문자의 71%가 모바일이지만 현재 사이트의 모바일 사용성 점수는 34/100입니다.</a:t>
            </a:r>
            <a:endParaRPr lang="en-US" sz="1200" dirty="0"/>
          </a:p>
        </p:txBody>
      </p:sp>
      <p:sp>
        <p:nvSpPr>
          <p:cNvPr id="13" name="Card 세 지점, 하나의 사이트"/>
          <p:cNvSpPr/>
          <p:nvPr/>
        </p:nvSpPr>
        <p:spPr>
          <a:xfrm>
            <a:off x="6126480" y="1280160"/>
            <a:ext cx="2560320" cy="2651760"/>
          </a:xfrm>
          <a:prstGeom prst="roundRect">
            <a:avLst>
              <a:gd name="adj" fmla="val 2857"/>
            </a:avLst>
          </a:prstGeom>
          <a:solidFill>
            <a:schemeClr val="bg2"/>
          </a:solidFill>
          <a:ln/>
        </p:spPr>
      </p:sp>
      <p:sp>
        <p:nvSpPr>
          <p:cNvPr id="14" name="Badge"/>
          <p:cNvSpPr/>
          <p:nvPr/>
        </p:nvSpPr>
        <p:spPr>
          <a:xfrm>
            <a:off x="6355080" y="150876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355080" y="15087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3</a:t>
            </a:r>
            <a:endParaRPr lang="en-US" sz="1400" dirty="0"/>
          </a:p>
        </p:txBody>
      </p:sp>
      <p:sp>
        <p:nvSpPr>
          <p:cNvPr id="16" name="Card heading"/>
          <p:cNvSpPr txBox="1"/>
          <p:nvPr/>
        </p:nvSpPr>
        <p:spPr>
          <a:xfrm>
            <a:off x="6355080" y="210312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세 지점, 하나의 사이트</a:t>
            </a:r>
            <a:endParaRPr lang="en-US" sz="1500" dirty="0"/>
          </a:p>
        </p:txBody>
      </p:sp>
      <p:sp>
        <p:nvSpPr>
          <p:cNvPr id="17" name="Card text"/>
          <p:cNvSpPr txBox="1"/>
          <p:nvPr/>
        </p:nvSpPr>
        <p:spPr>
          <a:xfrm>
            <a:off x="6355080" y="2468880"/>
            <a:ext cx="210312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환자가 어느 지점이 어떤 진료를 하고 담당 의사가 누구인지 알 수 없습니다.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제안 내용</a:t>
            </a:r>
            <a:endParaRPr lang="en-US" sz="2600" dirty="0"/>
          </a:p>
        </p:txBody>
      </p:sp>
      <p:sp>
        <p:nvSpPr>
          <p:cNvPr id="3" name="Step 1"/>
          <p:cNvSpPr/>
          <p:nvPr/>
        </p:nvSpPr>
        <p:spPr>
          <a:xfrm>
            <a:off x="457200" y="1325880"/>
            <a:ext cx="1988820" cy="822960"/>
          </a:xfrm>
          <a:prstGeom prst="chevron">
            <a:avLst/>
          </a:prstGeom>
          <a:solidFill>
            <a:schemeClr val="accent1"/>
          </a:solidFill>
          <a:ln/>
        </p:spPr>
      </p:sp>
      <p:sp>
        <p:nvSpPr>
          <p:cNvPr id="4" name="Step text"/>
          <p:cNvSpPr txBox="1"/>
          <p:nvPr/>
        </p:nvSpPr>
        <p:spPr>
          <a:xfrm>
            <a:off x="777240" y="1325880"/>
            <a:ext cx="13487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조사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</p:txBody>
      </p:sp>
      <p:sp>
        <p:nvSpPr>
          <p:cNvPr id="5" name="Step 2"/>
          <p:cNvSpPr/>
          <p:nvPr/>
        </p:nvSpPr>
        <p:spPr>
          <a:xfrm>
            <a:off x="2537460" y="1325880"/>
            <a:ext cx="1988820" cy="822960"/>
          </a:xfrm>
          <a:prstGeom prst="chevron">
            <a:avLst/>
          </a:prstGeom>
          <a:solidFill>
            <a:schemeClr val="accent1"/>
          </a:solidFill>
          <a:ln/>
        </p:spPr>
      </p:sp>
      <p:sp>
        <p:nvSpPr>
          <p:cNvPr id="6" name="Step text"/>
          <p:cNvSpPr txBox="1"/>
          <p:nvPr/>
        </p:nvSpPr>
        <p:spPr>
          <a:xfrm>
            <a:off x="2857500" y="1325880"/>
            <a:ext cx="13487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디자인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</p:txBody>
      </p:sp>
      <p:sp>
        <p:nvSpPr>
          <p:cNvPr id="7" name="Step 3"/>
          <p:cNvSpPr/>
          <p:nvPr/>
        </p:nvSpPr>
        <p:spPr>
          <a:xfrm>
            <a:off x="4617720" y="1325880"/>
            <a:ext cx="1988820" cy="822960"/>
          </a:xfrm>
          <a:prstGeom prst="chevron">
            <a:avLst/>
          </a:prstGeom>
          <a:solidFill>
            <a:schemeClr val="accent1"/>
          </a:solidFill>
          <a:ln/>
        </p:spPr>
      </p:sp>
      <p:sp>
        <p:nvSpPr>
          <p:cNvPr id="8" name="Step text"/>
          <p:cNvSpPr txBox="1"/>
          <p:nvPr/>
        </p:nvSpPr>
        <p:spPr>
          <a:xfrm>
            <a:off x="4937760" y="1325880"/>
            <a:ext cx="13487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구축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</p:txBody>
      </p:sp>
      <p:sp>
        <p:nvSpPr>
          <p:cNvPr id="9" name="Step 4"/>
          <p:cNvSpPr/>
          <p:nvPr/>
        </p:nvSpPr>
        <p:spPr>
          <a:xfrm>
            <a:off x="6697980" y="1325880"/>
            <a:ext cx="1988820" cy="822960"/>
          </a:xfrm>
          <a:prstGeom prst="chevron">
            <a:avLst/>
          </a:prstGeom>
          <a:solidFill>
            <a:schemeClr val="accent1"/>
          </a:solidFill>
          <a:ln/>
        </p:spPr>
      </p:sp>
      <p:sp>
        <p:nvSpPr>
          <p:cNvPr id="10" name="Step text"/>
          <p:cNvSpPr txBox="1"/>
          <p:nvPr/>
        </p:nvSpPr>
        <p:spPr>
          <a:xfrm>
            <a:off x="7018020" y="1325880"/>
            <a:ext cx="13487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출시·지원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</p:txBody>
      </p:sp>
      <p:sp>
        <p:nvSpPr>
          <p:cNvPr id="11" name="Step detail"/>
          <p:cNvSpPr txBox="1"/>
          <p:nvPr/>
        </p:nvSpPr>
        <p:spPr>
          <a:xfrm>
            <a:off x="548640" y="2286000"/>
            <a:ext cx="18745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tx2"/>
                </a:solidFill>
              </a:rPr>
              <a:t>귀 팀과 환자 10명 인터뷰, 콘텐츠 감사</a:t>
            </a:r>
            <a:endParaRPr lang="en-US" sz="1150" dirty="0"/>
          </a:p>
        </p:txBody>
      </p:sp>
      <p:sp>
        <p:nvSpPr>
          <p:cNvPr id="12" name="Step detail"/>
          <p:cNvSpPr txBox="1"/>
          <p:nvPr/>
        </p:nvSpPr>
        <p:spPr>
          <a:xfrm>
            <a:off x="2628900" y="2286000"/>
            <a:ext cx="18745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tx2"/>
                </a:solidFill>
              </a:rPr>
              <a:t>온라인 예약이 있는 3개 지점 모바일 우선 디자인</a:t>
            </a:r>
            <a:endParaRPr lang="en-US" sz="1150" dirty="0"/>
          </a:p>
        </p:txBody>
      </p:sp>
      <p:sp>
        <p:nvSpPr>
          <p:cNvPr id="13" name="Step detail"/>
          <p:cNvSpPr txBox="1"/>
          <p:nvPr/>
        </p:nvSpPr>
        <p:spPr>
          <a:xfrm>
            <a:off x="4709160" y="2286000"/>
            <a:ext cx="18745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tx2"/>
                </a:solidFill>
              </a:rPr>
              <a:t>예약 시스템과 연동된 빠르고 접근성 높은 사이트</a:t>
            </a:r>
            <a:endParaRPr lang="en-US" sz="1150" dirty="0"/>
          </a:p>
        </p:txBody>
      </p:sp>
      <p:sp>
        <p:nvSpPr>
          <p:cNvPr id="14" name="Step detail"/>
          <p:cNvSpPr txBox="1"/>
          <p:nvPr/>
        </p:nvSpPr>
        <p:spPr>
          <a:xfrm>
            <a:off x="6789420" y="2286000"/>
            <a:ext cx="18745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tx2"/>
                </a:solidFill>
              </a:rPr>
              <a:t>교육, 90일 지원, 월간 보고</a:t>
            </a:r>
            <a:endParaRPr lang="en-US" sz="1150" dirty="0"/>
          </a:p>
        </p:txBody>
      </p:sp>
      <p:sp>
        <p:nvSpPr>
          <p:cNvPr id="15" name="Outcome"/>
          <p:cNvSpPr/>
          <p:nvPr/>
        </p:nvSpPr>
        <p:spPr>
          <a:xfrm>
            <a:off x="457200" y="3611880"/>
            <a:ext cx="8229600" cy="822960"/>
          </a:xfrm>
          <a:prstGeom prst="roundRect">
            <a:avLst>
              <a:gd name="adj" fmla="val 8889"/>
            </a:avLst>
          </a:prstGeom>
          <a:solidFill>
            <a:schemeClr val="accent4"/>
          </a:solidFill>
          <a:ln/>
        </p:spPr>
      </p:sp>
      <p:sp>
        <p:nvSpPr>
          <p:cNvPr id="16" name="Outcome text"/>
          <p:cNvSpPr txBox="1"/>
          <p:nvPr/>
        </p:nvSpPr>
        <p:spPr>
          <a:xfrm>
            <a:off x="685800" y="3611880"/>
            <a:ext cx="7772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목표: 6개월 안에 신규 환자의 40%가 온라인 예약, 모바일 사용성 점수 90점 이상.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범위와 산출물</a:t>
            </a:r>
            <a:endParaRPr lang="en-US" sz="2600" dirty="0"/>
          </a:p>
        </p:txBody>
      </p:sp>
      <p:graphicFrame>
        <p:nvGraphicFramePr>
          <p:cNvPr id="5" name="Scop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80160"/>
          <a:ext cx="8229600" cy="914400"/>
        </p:xfrm>
        <a:graphic>
          <a:graphicData uri="http://schemas.openxmlformats.org/drawingml/2006/table">
            <a:tbl>
              <a:tblPr/>
              <a:tblGrid>
                <a:gridCol w="3840480"/>
                <a:gridCol w="1463040"/>
                <a:gridCol w="2926080"/>
              </a:tblGrid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</a:rPr>
                        <a:t>산출물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</a:rPr>
                        <a:t>포함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</a:rPr>
                        <a:t>비고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C2126"/>
                          </a:solidFill>
                        </a:rPr>
                        <a:t>조사 보고서와 사이트맵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예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2주차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C2126"/>
                          </a:solidFill>
                        </a:rPr>
                        <a:t>디자인 시스템과 페이지 디자인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예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고유 페이지 템플릿 12종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C2126"/>
                          </a:solidFill>
                        </a:rPr>
                        <a:t>사이트 구축과 콘텐츠 이전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예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최대 60페이지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C2126"/>
                          </a:solidFill>
                        </a:rPr>
                        <a:t>온라인 예약 연동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예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기존 예약 서비스 사용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C2126"/>
                          </a:solidFill>
                        </a:rPr>
                        <a:t>사진 촬영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선택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지점당 반일 촬영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C2126"/>
                          </a:solidFill>
                        </a:rPr>
                        <a:t>지속 SEO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선택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4개월차부터 월 단위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비용</a:t>
            </a:r>
            <a:endParaRPr lang="en-US" sz="2600" dirty="0"/>
          </a:p>
        </p:txBody>
      </p:sp>
      <p:graphicFrame>
        <p:nvGraphicFramePr>
          <p:cNvPr id="6" name="Pricing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80160"/>
          <a:ext cx="8229600" cy="914400"/>
        </p:xfrm>
        <a:graphic>
          <a:graphicData uri="http://schemas.openxmlformats.org/drawingml/2006/table">
            <a:tbl>
              <a:tblPr/>
              <a:tblGrid>
                <a:gridCol w="1920240"/>
                <a:gridCol w="2103120"/>
                <a:gridCol w="2103120"/>
                <a:gridCol w="2103120"/>
              </a:tblGrid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기본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추천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종합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1C2126"/>
                          </a:solidFill>
                        </a:rPr>
                        <a:t>페이지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C2126"/>
                          </a:solidFill>
                        </a:rPr>
                        <a:t>30페이지까지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E2A5A"/>
                          </a:solidFill>
                        </a:rPr>
                        <a:t>60페이지까지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1F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C2126"/>
                          </a:solidFill>
                        </a:rPr>
                        <a:t>무제한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1C2126"/>
                          </a:solidFill>
                        </a:rPr>
                        <a:t>온라인 예약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C2126"/>
                          </a:solidFill>
                        </a:rPr>
                        <a:t>예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E2A5A"/>
                          </a:solidFill>
                        </a:rPr>
                        <a:t>예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1F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C2126"/>
                          </a:solidFill>
                        </a:rPr>
                        <a:t>예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1C2126"/>
                          </a:solidFill>
                        </a:rPr>
                        <a:t>사진 촬영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C2126"/>
                          </a:solidFill>
                        </a:rPr>
                        <a:t>—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E2A5A"/>
                          </a:solidFill>
                        </a:rPr>
                        <a:t>1개 지점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1F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C2126"/>
                          </a:solidFill>
                        </a:rPr>
                        <a:t>3개 지점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1C2126"/>
                          </a:solidFill>
                        </a:rPr>
                        <a:t>지원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C2126"/>
                          </a:solidFill>
                        </a:rPr>
                        <a:t>30일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E2A5A"/>
                          </a:solidFill>
                        </a:rPr>
                        <a:t>90일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1F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C2126"/>
                          </a:solidFill>
                        </a:rPr>
                        <a:t>12개월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1C2126"/>
                          </a:solidFill>
                        </a:rPr>
                        <a:t>가격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C2126"/>
                          </a:solidFill>
                        </a:rPr>
                        <a:t>2,400만 원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E2A5A"/>
                          </a:solidFill>
                        </a:rPr>
                        <a:t>3,700만 원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1F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C2126"/>
                          </a:solidFill>
                        </a:rPr>
                        <a:t>5,200만 원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</a:tr>
            </a:tbl>
          </a:graphicData>
        </a:graphic>
      </p:graphicFrame>
      <p:sp>
        <p:nvSpPr>
          <p:cNvPr id="4" name="Payment note"/>
          <p:cNvSpPr txBox="1"/>
          <p:nvPr/>
        </p:nvSpPr>
        <p:spPr>
          <a:xfrm>
            <a:off x="457200" y="384048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chemeClr val="tx2"/>
                </a:solidFill>
              </a:rPr>
              <a:t>결제: 착수 시 40%, 디자인 승인 시 40%, 출시 시 20%. 호스팅(월 6만 원)과 선택 SEO(월 160만 원)는 별도.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일정</a:t>
            </a:r>
            <a:endParaRPr lang="en-US" sz="2600" dirty="0"/>
          </a:p>
        </p:txBody>
      </p:sp>
      <p:sp>
        <p:nvSpPr>
          <p:cNvPr id="3" name="Step 1"/>
          <p:cNvSpPr/>
          <p:nvPr/>
        </p:nvSpPr>
        <p:spPr>
          <a:xfrm>
            <a:off x="457200" y="1463040"/>
            <a:ext cx="1988820" cy="1005840"/>
          </a:xfrm>
          <a:prstGeom prst="chevron">
            <a:avLst/>
          </a:prstGeom>
          <a:solidFill>
            <a:schemeClr val="accent1"/>
          </a:solidFill>
          <a:ln/>
        </p:spPr>
      </p:sp>
      <p:sp>
        <p:nvSpPr>
          <p:cNvPr id="4" name="Step text"/>
          <p:cNvSpPr txBox="1"/>
          <p:nvPr/>
        </p:nvSpPr>
        <p:spPr>
          <a:xfrm>
            <a:off x="777240" y="1463040"/>
            <a:ext cx="13487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1–2주</a:t>
            </a:r>
            <a:endParaRPr lang="en-US" sz="1400" dirty="0"/>
          </a:p>
          <a:p>
            <a:pPr algn="ctr" indent="0" marL="0">
              <a:buNone/>
            </a:pPr>
            <a:r>
              <a:rPr lang="en-US" sz="1050" dirty="0">
                <a:solidFill>
                  <a:srgbClr val="DCE1F0"/>
                </a:solidFill>
              </a:rPr>
              <a:t>조사</a:t>
            </a:r>
            <a:endParaRPr lang="en-US" sz="1400" dirty="0"/>
          </a:p>
        </p:txBody>
      </p:sp>
      <p:sp>
        <p:nvSpPr>
          <p:cNvPr id="5" name="Step 2"/>
          <p:cNvSpPr/>
          <p:nvPr/>
        </p:nvSpPr>
        <p:spPr>
          <a:xfrm>
            <a:off x="2537460" y="1463040"/>
            <a:ext cx="1988820" cy="1005840"/>
          </a:xfrm>
          <a:prstGeom prst="chevron">
            <a:avLst/>
          </a:prstGeom>
          <a:solidFill>
            <a:schemeClr val="accent1"/>
          </a:solidFill>
          <a:ln/>
        </p:spPr>
      </p:sp>
      <p:sp>
        <p:nvSpPr>
          <p:cNvPr id="6" name="Step text"/>
          <p:cNvSpPr txBox="1"/>
          <p:nvPr/>
        </p:nvSpPr>
        <p:spPr>
          <a:xfrm>
            <a:off x="2857500" y="1463040"/>
            <a:ext cx="13487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3–6주</a:t>
            </a:r>
            <a:endParaRPr lang="en-US" sz="1400" dirty="0"/>
          </a:p>
          <a:p>
            <a:pPr algn="ctr" indent="0" marL="0">
              <a:buNone/>
            </a:pPr>
            <a:r>
              <a:rPr lang="en-US" sz="1050" dirty="0">
                <a:solidFill>
                  <a:srgbClr val="DCE1F0"/>
                </a:solidFill>
              </a:rPr>
              <a:t>디자인</a:t>
            </a:r>
            <a:endParaRPr lang="en-US" sz="1400" dirty="0"/>
          </a:p>
        </p:txBody>
      </p:sp>
      <p:sp>
        <p:nvSpPr>
          <p:cNvPr id="7" name="Step 3"/>
          <p:cNvSpPr/>
          <p:nvPr/>
        </p:nvSpPr>
        <p:spPr>
          <a:xfrm>
            <a:off x="4617720" y="1463040"/>
            <a:ext cx="1988820" cy="1005840"/>
          </a:xfrm>
          <a:prstGeom prst="chevron">
            <a:avLst/>
          </a:prstGeom>
          <a:solidFill>
            <a:schemeClr val="accent1"/>
          </a:solidFill>
          <a:ln/>
        </p:spPr>
      </p:sp>
      <p:sp>
        <p:nvSpPr>
          <p:cNvPr id="8" name="Step text"/>
          <p:cNvSpPr txBox="1"/>
          <p:nvPr/>
        </p:nvSpPr>
        <p:spPr>
          <a:xfrm>
            <a:off x="4937760" y="1463040"/>
            <a:ext cx="13487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7–11주</a:t>
            </a:r>
            <a:endParaRPr lang="en-US" sz="1400" dirty="0"/>
          </a:p>
          <a:p>
            <a:pPr algn="ctr" indent="0" marL="0">
              <a:buNone/>
            </a:pPr>
            <a:r>
              <a:rPr lang="en-US" sz="1050" dirty="0">
                <a:solidFill>
                  <a:srgbClr val="DCE1F0"/>
                </a:solidFill>
              </a:rPr>
              <a:t>구축과 콘텐츠</a:t>
            </a:r>
            <a:endParaRPr lang="en-US" sz="1400" dirty="0"/>
          </a:p>
        </p:txBody>
      </p:sp>
      <p:sp>
        <p:nvSpPr>
          <p:cNvPr id="9" name="Step 4"/>
          <p:cNvSpPr/>
          <p:nvPr/>
        </p:nvSpPr>
        <p:spPr>
          <a:xfrm>
            <a:off x="6697980" y="1463040"/>
            <a:ext cx="1988820" cy="1005840"/>
          </a:xfrm>
          <a:prstGeom prst="chevron">
            <a:avLst/>
          </a:prstGeom>
          <a:solidFill>
            <a:schemeClr val="accent1"/>
          </a:solidFill>
          <a:ln/>
        </p:spPr>
      </p:sp>
      <p:sp>
        <p:nvSpPr>
          <p:cNvPr id="10" name="Step text"/>
          <p:cNvSpPr txBox="1"/>
          <p:nvPr/>
        </p:nvSpPr>
        <p:spPr>
          <a:xfrm>
            <a:off x="7018020" y="1463040"/>
            <a:ext cx="13487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12주</a:t>
            </a:r>
            <a:endParaRPr lang="en-US" sz="1400" dirty="0"/>
          </a:p>
          <a:p>
            <a:pPr algn="ctr" indent="0" marL="0">
              <a:buNone/>
            </a:pPr>
            <a:r>
              <a:rPr lang="en-US" sz="1050" dirty="0">
                <a:solidFill>
                  <a:srgbClr val="DCE1F0"/>
                </a:solidFill>
              </a:rPr>
              <a:t>출시</a:t>
            </a:r>
            <a:endParaRPr lang="en-US" sz="1400" dirty="0"/>
          </a:p>
        </p:txBody>
      </p:sp>
      <p:sp>
        <p:nvSpPr>
          <p:cNvPr id="11" name="Launch note"/>
          <p:cNvSpPr txBox="1"/>
          <p:nvPr/>
        </p:nvSpPr>
        <p:spPr>
          <a:xfrm>
            <a:off x="457200" y="283464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6월 1일까지 착수하면 2026년 8월 21일 출시를 목표로 합니다.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왜 브라이트라인인가, 그리고 다음 단계</a:t>
            </a:r>
            <a:endParaRPr lang="en-US" sz="2600" dirty="0"/>
          </a:p>
        </p:txBody>
      </p:sp>
      <p:sp>
        <p:nvSpPr>
          <p:cNvPr id="3" name="Panel 왜 저희인가"/>
          <p:cNvSpPr/>
          <p:nvPr/>
        </p:nvSpPr>
        <p:spPr>
          <a:xfrm>
            <a:off x="457200" y="1234440"/>
            <a:ext cx="4023360" cy="3200400"/>
          </a:xfrm>
          <a:prstGeom prst="roundRect">
            <a:avLst>
              <a:gd name="adj" fmla="val 2286"/>
            </a:avLst>
          </a:prstGeom>
          <a:solidFill>
            <a:schemeClr val="bg2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58368" y="1344168"/>
            <a:ext cx="362102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왜 저희인가</a:t>
            </a:r>
            <a:endParaRPr lang="en-US" sz="1300" dirty="0"/>
          </a:p>
        </p:txBody>
      </p:sp>
      <p:sp>
        <p:nvSpPr>
          <p:cNvPr id="5" name="Panel text"/>
          <p:cNvSpPr txBox="1"/>
          <p:nvPr/>
        </p:nvSpPr>
        <p:spPr>
          <a:xfrm>
            <a:off x="658368" y="1673352"/>
            <a:ext cx="3621024" cy="2670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chemeClr val="tx1"/>
                </a:solidFill>
              </a:rPr>
              <a:t>2022년 이후 치과·의원 사이트 14곳 출시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chemeClr val="tx1"/>
                </a:solidFill>
              </a:rPr>
              <a:t>6개월 내 온라인 예약 평균 2.3배 증가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chemeClr val="tx1"/>
                </a:solidFill>
              </a:rPr>
              <a:t>조사부터 출시까지 한 팀, 인수인계 없음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chemeClr val="tx1"/>
                </a:solidFill>
              </a:rPr>
              <a:t>인근 치과 3곳의 추천서 제공 가능</a:t>
            </a:r>
            <a:endParaRPr lang="en-US" sz="1100" dirty="0"/>
          </a:p>
        </p:txBody>
      </p:sp>
      <p:sp>
        <p:nvSpPr>
          <p:cNvPr id="6" name="Panel 다음 단계"/>
          <p:cNvSpPr/>
          <p:nvPr/>
        </p:nvSpPr>
        <p:spPr>
          <a:xfrm>
            <a:off x="4663440" y="1234440"/>
            <a:ext cx="4023360" cy="3200400"/>
          </a:xfrm>
          <a:prstGeom prst="roundRect">
            <a:avLst>
              <a:gd name="adj" fmla="val 2286"/>
            </a:avLst>
          </a:prstGeom>
          <a:solidFill>
            <a:schemeClr val="accent1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864608" y="1344168"/>
            <a:ext cx="362102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2"/>
                </a:solidFill>
              </a:rPr>
              <a:t>다음 단계</a:t>
            </a:r>
            <a:endParaRPr lang="en-US" sz="1300" dirty="0"/>
          </a:p>
        </p:txBody>
      </p:sp>
      <p:sp>
        <p:nvSpPr>
          <p:cNvPr id="8" name="Panel text"/>
          <p:cNvSpPr txBox="1"/>
          <p:nvPr/>
        </p:nvSpPr>
        <p:spPr>
          <a:xfrm>
            <a:off x="4864608" y="1673352"/>
            <a:ext cx="3621024" cy="2670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chemeClr val="bg1"/>
                </a:solidFill>
              </a:rPr>
              <a:t>패키지를 고르고 제안서에 서명 (이메일의 전자서명 링크)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chemeClr val="bg1"/>
                </a:solidFill>
              </a:rPr>
              <a:t>다음 주 킥오프 통화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chemeClr val="bg1"/>
                </a:solidFill>
              </a:rPr>
              <a:t>서명 후 2일 안에 조사 일정 발송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rumSoft Navy">
  <a:themeElements>
    <a:clrScheme name="ArumSoft Navy">
      <a:dk1>
        <a:srgbClr val="1C2126"/>
      </a:dk1>
      <a:lt1>
        <a:srgbClr val="FFFFFF"/>
      </a:lt1>
      <a:dk2>
        <a:srgbClr val="5B6670"/>
      </a:dk2>
      <a:lt2>
        <a:srgbClr val="F3F5F7"/>
      </a:lt2>
      <a:accent1>
        <a:srgbClr val="1E2A5A"/>
      </a:accent1>
      <a:accent2>
        <a:srgbClr val="F2A93B"/>
      </a:accent2>
      <a:accent3>
        <a:srgbClr val="4C5C9C"/>
      </a:accent3>
      <a:accent4>
        <a:srgbClr val="DCE1F0"/>
      </a:accent4>
      <a:accent5>
        <a:srgbClr val="177A5A"/>
      </a:accent5>
      <a:accent6>
        <a:srgbClr val="E3E7EA"/>
      </a:accent6>
      <a:hlink>
        <a:srgbClr val="1E2A5A"/>
      </a:hlink>
      <a:folHlink>
        <a:srgbClr val="4C5C9C"/>
      </a:folHlink>
    </a:clrScheme>
    <a:fontScheme name="ArumSoft Navy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웹사이트 리뉴얼 제안서</dc:title>
  <dc:subject>PptxGenJS Presentation</dc:subject>
  <dc:creator>ArumSoft Learning</dc:creator>
  <cp:lastModifiedBy>ArumSoft Learning</cp:lastModifiedBy>
  <cp:revision>1</cp:revision>
  <dcterms:created xsi:type="dcterms:W3CDTF">2026-11-04T02:57:04Z</dcterms:created>
  <dcterms:modified xsi:type="dcterms:W3CDTF">2026-11-04T02:57:04Z</dcterms:modified>
</cp:coreProperties>
</file>