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오프닝" id="{515c9377-1a7e-4a20-0486-fd99883be81d}">
          <p14:sldIdLst>
            <p14:sldId id="256"/>
          </p14:sldIdLst>
        </p14:section>
        <p14:section name="문제와 해결책" id="{df8ae7fc-2109-46c5-885b-7c9bd72948bc}">
          <p14:sldIdLst>
            <p14:sldId id="257"/>
            <p14:sldId id="258"/>
            <p14:sldId id="259"/>
          </p14:sldIdLst>
        </p14:section>
        <p14:section name="시장과 수익 모델" id="{c7cbf354-024d-d1e8-3ffb-b10c9093f143}">
          <p14:sldIdLst>
            <p14:sldId id="260"/>
            <p14:sldId id="261"/>
          </p14:sldIdLst>
        </p14:section>
        <p14:section name="성과와 계획" id="{3983bef4-8edd-9c01-75c7-c5d80db07054}">
          <p14:sldIdLst>
            <p14:sldId id="262"/>
            <p14:sldId id="263"/>
            <p14:sldId id="264"/>
          </p14:sldIdLst>
        </p14:section>
        <p14:section name="팀과 투자 요청" id="{0cc35f81-1e58-5111-0e08-bf80eae31275}">
          <p14:sldIdLst>
            <p14:sldId id="265"/>
            <p14:sldId id="266"/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월 반복 매출 (백만 원)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월 반복 매출 (백만 원)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7월</c:v>
                  </c:pt>
                  <c:pt idx="1">
                    <c:v>8월</c:v>
                  </c:pt>
                  <c:pt idx="2">
                    <c:v>9월</c:v>
                  </c:pt>
                  <c:pt idx="3">
                    <c:v>10월</c:v>
                  </c:pt>
                  <c:pt idx="4">
                    <c:v>11월</c:v>
                  </c:pt>
                  <c:pt idx="5">
                    <c:v>12월</c:v>
                  </c:pt>
                  <c:pt idx="6">
                    <c:v>1월</c:v>
                  </c:pt>
                  <c:pt idx="7">
                    <c:v>2월</c:v>
                  </c:pt>
                  <c:pt idx="8">
                    <c:v>3월</c:v>
                  </c:pt>
                  <c:pt idx="9">
                    <c:v>4월</c:v>
                  </c:pt>
                  <c:pt idx="10">
                    <c:v>5월</c:v>
                  </c:pt>
                  <c:pt idx="11">
                    <c:v>6월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13</c:v>
                </c:pt>
                <c:pt idx="2">
                  <c:v>17</c:v>
                </c:pt>
                <c:pt idx="3">
                  <c:v>21</c:v>
                </c:pt>
                <c:pt idx="4">
                  <c:v>25</c:v>
                </c:pt>
                <c:pt idx="5">
                  <c:v>31</c:v>
                </c:pt>
                <c:pt idx="6">
                  <c:v>35</c:v>
                </c:pt>
                <c:pt idx="7">
                  <c:v>40</c:v>
                </c:pt>
                <c:pt idx="8">
                  <c:v>47</c:v>
                </c:pt>
                <c:pt idx="9">
                  <c:v>52</c:v>
                </c:pt>
                <c:pt idx="10">
                  <c:v>59</c:v>
                </c:pt>
                <c:pt idx="11">
                  <c:v>66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연 매출 (억 원)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연 매출 (억 원)</c:v>
                </c:pt>
              </c:strCache>
            </c:strRef>
          </c:tx>
          <c:spPr>
            <a:solidFill>
              <a:srgbClr val="1E2A5A"/>
            </a:solidFill>
            <a:ln w="31750" cap="flat">
              <a:solidFill>
                <a:srgbClr val="1E2A5A"/>
              </a:solidFill>
              <a:prstDash val="solid"/>
              <a:round/>
            </a:ln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B6670"/>
                    </a:solidFill>
                    <a:latin typeface="+mn-lt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E2A5A"/>
              </a:solidFill>
              <a:ln w="9525" cap="flat">
                <a:solidFill>
                  <a:srgbClr val="1E2A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2026</c:v>
                  </c:pt>
                  <c:pt idx="1">
                    <c:v>2027</c:v>
                  </c:pt>
                  <c:pt idx="2">
                    <c:v>2028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5.5</c:v>
                </c:pt>
                <c:pt idx="1">
                  <c:v>25</c:v>
                </c:pt>
                <c:pt idx="2">
                  <c:v>73</c:v>
                </c:pt>
              </c:numCache>
            </c:numRef>
          </c:val>
          <c:smooth val="0"/>
        </c:ser>
        <c:dLbls>
          <c:numFmt formatCode="0.0" sourceLinked="0"/>
          <c:txPr>
            <a:bodyPr/>
            <a:lstStyle/>
            <a:p>
              <a:pPr>
                <a:defRPr b="0" i="0" strike="noStrike" sz="900" u="none">
                  <a:solidFill>
                    <a:srgbClr val="5B6670"/>
                  </a:solidFill>
                  <a:latin typeface="+mn-lt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루멘랩스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루멘랩스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한 분기 만에 비용을 회수하는 에너지 모니터링</a:t>
            </a:r>
            <a:endParaRPr lang="en-US" sz="1800" dirty="0"/>
          </a:p>
        </p:txBody>
      </p:sp>
      <p:sp>
        <p:nvSpPr>
          <p:cNvPr id="4" name="Meta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시드 라운드 · 2026년 6월 · 김민준 대표</a:t>
            </a:r>
            <a:endParaRPr lang="en-US" sz="1100" dirty="0"/>
          </a:p>
        </p:txBody>
      </p:sp>
      <p:sp>
        <p:nvSpPr>
          <p:cNvPr id="5" name="Logo mark"/>
          <p:cNvSpPr/>
          <p:nvPr/>
        </p:nvSpPr>
        <p:spPr>
          <a:xfrm>
            <a:off x="731520" y="6400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중소 제조업체는 에너지 비용의 18%를 낭비하지만 어디서 새는지 보지 못합니다</a:t>
            </a:r>
            <a:endParaRPr lang="en-US" sz="2600" dirty="0"/>
          </a:p>
        </p:txBody>
      </p:sp>
      <p:sp>
        <p:nvSpPr>
          <p:cNvPr id="3" name="Card 보이지 않는 낭비"/>
          <p:cNvSpPr/>
          <p:nvPr/>
        </p:nvSpPr>
        <p:spPr>
          <a:xfrm>
            <a:off x="457200" y="132588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544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48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보이지 않는 낭비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51460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공장은 한 달에 한 번 전기 요금만 봅니다. 설비별 사용량은 알 수 없어 누수와 공회전이 몇 년씩 방치됩니다.</a:t>
            </a:r>
            <a:endParaRPr lang="en-US" sz="1200" dirty="0"/>
          </a:p>
        </p:txBody>
      </p:sp>
      <p:sp>
        <p:nvSpPr>
          <p:cNvPr id="8" name="Card 비싼 진단"/>
          <p:cNvSpPr/>
          <p:nvPr/>
        </p:nvSpPr>
        <p:spPr>
          <a:xfrm>
            <a:off x="3291840" y="132588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544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48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비싼 진단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51460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일회성 에너지 진단은 2천만~5천만 원이 들고 몇 주가 걸리며, 라인이 바뀌는 순간 쓸모없어집니다.</a:t>
            </a:r>
            <a:endParaRPr lang="en-US" sz="1200" dirty="0"/>
          </a:p>
        </p:txBody>
      </p:sp>
      <p:sp>
        <p:nvSpPr>
          <p:cNvPr id="13" name="Card 책임자가 없음"/>
          <p:cNvSpPr/>
          <p:nvPr/>
        </p:nvSpPr>
        <p:spPr>
          <a:xfrm>
            <a:off x="6126480" y="1325880"/>
            <a:ext cx="2560320" cy="265176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5448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54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4884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책임자가 없음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514600"/>
            <a:ext cx="21031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공장장은 생산량으로 평가받지 kWh로 평가받지 않습니다. 바로 행동할 수 있는 숫자가 없으면 아무것도 바뀌지 않습니다.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끼우기만 하는 센서와 낭비의 원인과 해결책을 짚어 주는 소프트웨어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설치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확인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실행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Step detail"/>
          <p:cNvSpPr txBox="1"/>
          <p:nvPr/>
        </p:nvSpPr>
        <p:spPr>
          <a:xfrm>
            <a:off x="54864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분전반에 센서를 하루 만에 끼웁니다. 배선도 가동 중단도 없습니다.</a:t>
            </a:r>
            <a:endParaRPr lang="en-US" sz="1250" dirty="0"/>
          </a:p>
        </p:txBody>
      </p:sp>
      <p:sp>
        <p:nvSpPr>
          <p:cNvPr id="10" name="Step detail"/>
          <p:cNvSpPr txBox="1"/>
          <p:nvPr/>
        </p:nvSpPr>
        <p:spPr>
          <a:xfrm>
            <a:off x="3322015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설비·교대·제품별 실시간 사용량을 대시보드 하나로.</a:t>
            </a:r>
            <a:endParaRPr lang="en-US" sz="1250" dirty="0"/>
          </a:p>
        </p:txBody>
      </p:sp>
      <p:sp>
        <p:nvSpPr>
          <p:cNvPr id="11" name="Step detail"/>
          <p:cNvSpPr txBox="1"/>
          <p:nvPr/>
        </p:nvSpPr>
        <p:spPr>
          <a:xfrm>
            <a:off x="609539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회수 기간이 표시된 개선안 순위와 설비 이상 알림.</a:t>
            </a:r>
            <a:endParaRPr lang="en-US" sz="1250" dirty="0"/>
          </a:p>
        </p:txBody>
      </p:sp>
      <p:sp>
        <p:nvSpPr>
          <p:cNvPr id="12" name="Note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accent4"/>
          </a:solidFill>
          <a:ln/>
        </p:spPr>
      </p:sp>
      <p:sp>
        <p:nvSpPr>
          <p:cNvPr id="13" name="Note text"/>
          <p:cNvSpPr txBox="1"/>
          <p:nvPr/>
        </p:nvSpPr>
        <p:spPr>
          <a:xfrm>
            <a:off x="685800" y="374904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평균 고객은 설비 투자 없이 90일 안에 에너지 비용 12%를 줄였습니다.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에너지 컨설턴트가 아니라 공장장을 위해 만들었습니다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4937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전기 기사 없이 한 교대 안에 설치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쉬운 말로 알림: "컴프레서 2호가 야간 교대의 31%를 공회전"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모든 개선안에 회수 기간 표시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어떤 전력 회사·요금제와도 호환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ISO 50001과 지속가능성 보고서용 내보내기</a:t>
            </a:r>
            <a:endParaRPr lang="en-US" sz="1400" dirty="0"/>
          </a:p>
        </p:txBody>
      </p:sp>
      <p:sp>
        <p:nvSpPr>
          <p:cNvPr id="4" name="Tile 평균 에너지 비용 절감"/>
          <p:cNvSpPr/>
          <p:nvPr/>
        </p:nvSpPr>
        <p:spPr>
          <a:xfrm>
            <a:off x="5760720" y="1280160"/>
            <a:ext cx="2926080" cy="1417320"/>
          </a:xfrm>
          <a:prstGeom prst="roundRect">
            <a:avLst>
              <a:gd name="adj" fmla="val 5161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5943600" y="1417320"/>
            <a:ext cx="2560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12%</a:t>
            </a:r>
            <a:endParaRPr lang="en-US" sz="3200" dirty="0"/>
          </a:p>
        </p:txBody>
      </p:sp>
      <p:sp>
        <p:nvSpPr>
          <p:cNvPr id="6" name="Stat label"/>
          <p:cNvSpPr txBox="1"/>
          <p:nvPr/>
        </p:nvSpPr>
        <p:spPr>
          <a:xfrm>
            <a:off x="5943600" y="2158898"/>
            <a:ext cx="2560320" cy="496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평균 에너지 비용 절감</a:t>
            </a:r>
            <a:endParaRPr lang="en-US" sz="1100" dirty="0"/>
          </a:p>
        </p:txBody>
      </p:sp>
      <p:sp>
        <p:nvSpPr>
          <p:cNvPr id="7" name="Tile 구독료 회수 기간"/>
          <p:cNvSpPr/>
          <p:nvPr/>
        </p:nvSpPr>
        <p:spPr>
          <a:xfrm>
            <a:off x="5760720" y="2880360"/>
            <a:ext cx="29260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5943600" y="3017520"/>
            <a:ext cx="2560320" cy="7795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90일 미만</a:t>
            </a:r>
            <a:endParaRPr lang="en-US" sz="3200" dirty="0"/>
          </a:p>
        </p:txBody>
      </p:sp>
      <p:sp>
        <p:nvSpPr>
          <p:cNvPr id="9" name="Stat label"/>
          <p:cNvSpPr txBox="1"/>
          <p:nvPr/>
        </p:nvSpPr>
        <p:spPr>
          <a:xfrm>
            <a:off x="5943600" y="3759098"/>
            <a:ext cx="2560320" cy="4960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구독료 회수 기간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이제 막 소프트웨어를 사기 시작한 6조 원 시장</a:t>
            </a:r>
            <a:endParaRPr lang="en-US" sz="2600" dirty="0"/>
          </a:p>
        </p:txBody>
      </p:sp>
      <p:sp>
        <p:nvSpPr>
          <p:cNvPr id="3" name="Tile TAM · 미국·EU 500인 미만 제조업체 에너지 관리"/>
          <p:cNvSpPr/>
          <p:nvPr/>
        </p:nvSpPr>
        <p:spPr>
          <a:xfrm>
            <a:off x="457200" y="128016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6.4조 원</a:t>
            </a:r>
            <a:endParaRPr lang="en-US" sz="30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52740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TAM · 미국·EU 500인 미만 제조업체 에너지 관리</a:t>
            </a:r>
            <a:endParaRPr lang="en-US" sz="1100" dirty="0"/>
          </a:p>
        </p:txBody>
      </p:sp>
      <p:sp>
        <p:nvSpPr>
          <p:cNvPr id="6" name="Tile SAM · 설비 20–200대의 조립·식품 제조업체"/>
          <p:cNvSpPr/>
          <p:nvPr/>
        </p:nvSpPr>
        <p:spPr>
          <a:xfrm>
            <a:off x="3291840" y="128016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3474720" y="141732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1.5조 원</a:t>
            </a:r>
            <a:endParaRPr lang="en-US" sz="3000" dirty="0"/>
          </a:p>
        </p:txBody>
      </p:sp>
      <p:sp>
        <p:nvSpPr>
          <p:cNvPr id="8" name="Stat label"/>
          <p:cNvSpPr txBox="1"/>
          <p:nvPr/>
        </p:nvSpPr>
        <p:spPr>
          <a:xfrm>
            <a:off x="3474720" y="252740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SAM · 설비 20–200대의 조립·식품 제조업체</a:t>
            </a:r>
            <a:endParaRPr lang="en-US" sz="1100" dirty="0"/>
          </a:p>
        </p:txBody>
      </p:sp>
      <p:sp>
        <p:nvSpPr>
          <p:cNvPr id="9" name="Tile SOM · 2029년까지 출시 지역 4곳의 공장 2,000개"/>
          <p:cNvSpPr/>
          <p:nvPr/>
        </p:nvSpPr>
        <p:spPr>
          <a:xfrm>
            <a:off x="6126480" y="1280160"/>
            <a:ext cx="2560320" cy="201168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6309360" y="1417320"/>
            <a:ext cx="2194560" cy="11064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</a:rPr>
              <a:t>800억 원</a:t>
            </a:r>
            <a:endParaRPr lang="en-US" sz="3000" dirty="0"/>
          </a:p>
        </p:txBody>
      </p:sp>
      <p:sp>
        <p:nvSpPr>
          <p:cNvPr id="11" name="Stat label"/>
          <p:cNvSpPr txBox="1"/>
          <p:nvPr/>
        </p:nvSpPr>
        <p:spPr>
          <a:xfrm>
            <a:off x="6309360" y="2527402"/>
            <a:ext cx="2194560" cy="704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SOM · 2029년까지 출시 지역 4곳의 공장 2,000개</a:t>
            </a:r>
            <a:endParaRPr lang="en-US" sz="1100" dirty="0"/>
          </a:p>
        </p:txBody>
      </p:sp>
      <p:sp>
        <p:nvSpPr>
          <p:cNvPr id="12" name="Market note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동인: 2021년 이후 에너지 가격 40% 상승, 2027년부터 EU 보고 의무, 보험사의 공회전 위험 반영 시작.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모니터링 설비 수 기준의 단순한 구독</a:t>
            </a:r>
            <a:endParaRPr lang="en-US" sz="2600" dirty="0"/>
          </a:p>
        </p:txBody>
      </p:sp>
      <p:graphicFrame>
        <p:nvGraphicFramePr>
          <p:cNvPr id="7" name="Pricing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2103120"/>
                <a:gridCol w="2103120"/>
                <a:gridCol w="2103120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스타터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플랜트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엔터프라이즈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설비 수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20대까지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200대까지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무제한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가격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월 49만 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월 240만 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별도 견적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센서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포함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포함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포함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지원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이메일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전담 엔지니어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현장 온보딩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주요 고객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소규모 공장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단일 공장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다지점 그룹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4" name="Model note"/>
          <p:cNvSpPr txBox="1"/>
          <p:nvPr/>
        </p:nvSpPr>
        <p:spPr>
          <a:xfrm>
            <a:off x="457200" y="38404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센서 원가 반영 후 매출총이익률 71%. 평균 계약 월 270만 원, 순매출 유지율 118%.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12개월 만에 매출 6배 성장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5778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MRR, 2026년 6월"/>
          <p:cNvSpPr/>
          <p:nvPr/>
        </p:nvSpPr>
        <p:spPr>
          <a:xfrm>
            <a:off x="6309360" y="1188720"/>
            <a:ext cx="2377440" cy="1005840"/>
          </a:xfrm>
          <a:prstGeom prst="roundRect">
            <a:avLst>
              <a:gd name="adj" fmla="val 7273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492240" y="1325880"/>
            <a:ext cx="20116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2"/>
                </a:solidFill>
              </a:rPr>
              <a:t>6,600만 원</a:t>
            </a:r>
            <a:endParaRPr lang="en-US" sz="2400" dirty="0"/>
          </a:p>
        </p:txBody>
      </p:sp>
      <p:sp>
        <p:nvSpPr>
          <p:cNvPr id="6" name="Stat label"/>
          <p:cNvSpPr txBox="1"/>
          <p:nvPr/>
        </p:nvSpPr>
        <p:spPr>
          <a:xfrm>
            <a:off x="6492240" y="1812341"/>
            <a:ext cx="20116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MRR, 2026년 6월</a:t>
            </a:r>
            <a:endParaRPr lang="en-US" sz="1100" dirty="0"/>
          </a:p>
        </p:txBody>
      </p:sp>
      <p:sp>
        <p:nvSpPr>
          <p:cNvPr id="7" name="Tile 유료 공장"/>
          <p:cNvSpPr/>
          <p:nvPr/>
        </p:nvSpPr>
        <p:spPr>
          <a:xfrm>
            <a:off x="6309360" y="2331720"/>
            <a:ext cx="2377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6492240" y="2468880"/>
            <a:ext cx="20116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38개</a:t>
            </a:r>
            <a:endParaRPr lang="en-US" sz="2400" dirty="0"/>
          </a:p>
        </p:txBody>
      </p:sp>
      <p:sp>
        <p:nvSpPr>
          <p:cNvPr id="9" name="Stat label"/>
          <p:cNvSpPr txBox="1"/>
          <p:nvPr/>
        </p:nvSpPr>
        <p:spPr>
          <a:xfrm>
            <a:off x="6492240" y="2955341"/>
            <a:ext cx="20116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유료 공장</a:t>
            </a:r>
            <a:endParaRPr lang="en-US" sz="1100" dirty="0"/>
          </a:p>
        </p:txBody>
      </p:sp>
      <p:sp>
        <p:nvSpPr>
          <p:cNvPr id="10" name="Tile 월 고객 이탈률"/>
          <p:cNvSpPr/>
          <p:nvPr/>
        </p:nvSpPr>
        <p:spPr>
          <a:xfrm>
            <a:off x="6309360" y="3474720"/>
            <a:ext cx="23774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11" name="Stat"/>
          <p:cNvSpPr txBox="1"/>
          <p:nvPr/>
        </p:nvSpPr>
        <p:spPr>
          <a:xfrm>
            <a:off x="6492240" y="3611880"/>
            <a:ext cx="20116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2.1%</a:t>
            </a:r>
            <a:endParaRPr lang="en-US" sz="2400" dirty="0"/>
          </a:p>
        </p:txBody>
      </p:sp>
      <p:sp>
        <p:nvSpPr>
          <p:cNvPr id="12" name="Stat label"/>
          <p:cNvSpPr txBox="1"/>
          <p:nvPr/>
        </p:nvSpPr>
        <p:spPr>
          <a:xfrm>
            <a:off x="6492240" y="4098341"/>
            <a:ext cx="20116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월 고객 이탈률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진단은 느리고 대시보드는 눈이 멀었지만, 우리는 빠르고 구체적입니다</a:t>
            </a:r>
            <a:endParaRPr lang="en-US" sz="2600" dirty="0"/>
          </a:p>
        </p:txBody>
      </p:sp>
      <p:graphicFrame>
        <p:nvGraphicFramePr>
          <p:cNvPr id="9" name="Competitio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463040"/>
                <a:gridCol w="1463040"/>
                <a:gridCol w="1463040"/>
                <a:gridCol w="146304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루멘랩스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에너지 진단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전력사 대시보드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</a:rPr>
                        <a:t>건물 BMS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설비별 데이터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일회성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아니요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일부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설치 기간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1일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4–6주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해당 없음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수개월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회수 기간이 있는 개선안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예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보고서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아니요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아니요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1C2126"/>
                          </a:solidFill>
                        </a:rPr>
                        <a:t>설비 50대 공장 가격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A5A"/>
                          </a:solidFill>
                        </a:rPr>
                        <a:t>월 240만 원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1F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3천만 원 일회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무료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C2126"/>
                          </a:solidFill>
                        </a:rPr>
                        <a:t>1억 원 이상</a:t>
                      </a:r>
                      <a:endParaRPr lang="en-US" sz="1200" dirty="0"/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식품·금속에서 시작해 보험사를 통해 확장합니다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지금 · 직접 영업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323088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355092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2027 · 파트너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6004560" y="1325880"/>
            <a:ext cx="268224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6324600" y="1325880"/>
            <a:ext cx="2042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2028 · 해외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</p:txBody>
      </p:sp>
      <p:sp>
        <p:nvSpPr>
          <p:cNvPr id="9" name="Phase detail"/>
          <p:cNvSpPr txBox="1"/>
          <p:nvPr/>
        </p:nvSpPr>
        <p:spPr>
          <a:xfrm>
            <a:off x="54864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경기·충청 식품·금속 공장에 창업자 직접 영업</a:t>
            </a:r>
            <a:endParaRPr lang="en-US" sz="1250" dirty="0"/>
          </a:p>
        </p:txBody>
      </p:sp>
      <p:sp>
        <p:nvSpPr>
          <p:cNvPr id="10" name="Phase detail"/>
          <p:cNvSpPr txBox="1"/>
          <p:nvPr/>
        </p:nvSpPr>
        <p:spPr>
          <a:xfrm>
            <a:off x="3322015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산업 보험사 2곳과 설비 대리점 3곳 채널</a:t>
            </a:r>
            <a:endParaRPr lang="en-US" sz="1250" dirty="0"/>
          </a:p>
        </p:txBody>
      </p:sp>
      <p:sp>
        <p:nvSpPr>
          <p:cNvPr id="11" name="Phase detail"/>
          <p:cNvSpPr txBox="1"/>
          <p:nvPr/>
        </p:nvSpPr>
        <p:spPr>
          <a:xfrm>
            <a:off x="6095390" y="2514600"/>
            <a:ext cx="25603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2027년 보고 의무에 앞서 독일·네덜란드 출시</a:t>
            </a:r>
            <a:endParaRPr lang="en-US" sz="1250" dirty="0"/>
          </a:p>
        </p:txBody>
      </p:sp>
      <p:sp>
        <p:nvSpPr>
          <p:cNvPr id="12" name="Note"/>
          <p:cNvSpPr/>
          <p:nvPr/>
        </p:nvSpPr>
        <p:spPr>
          <a:xfrm>
            <a:off x="457200" y="3749040"/>
            <a:ext cx="8229600" cy="685800"/>
          </a:xfrm>
          <a:prstGeom prst="roundRect">
            <a:avLst>
              <a:gd name="adj" fmla="val 10667"/>
            </a:avLst>
          </a:prstGeom>
          <a:solidFill>
            <a:schemeClr val="accent4"/>
          </a:solidFill>
          <a:ln/>
        </p:spPr>
      </p:sp>
      <p:sp>
        <p:nvSpPr>
          <p:cNvPr id="13" name="Note text"/>
          <p:cNvSpPr txBox="1"/>
          <p:nvPr/>
        </p:nvSpPr>
        <p:spPr>
          <a:xfrm>
            <a:off x="685800" y="374904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영업 주기 34일, 고객 획득 비용 600만 원, 2.3개월 만에 회수.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산업용 소프트웨어를 만들고 팔아 본 팀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05156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05156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김</a:t>
            </a:r>
            <a:endParaRPr lang="en-US" sz="1600" dirty="0"/>
          </a:p>
        </p:txBody>
      </p:sp>
      <p:sp>
        <p:nvSpPr>
          <p:cNvPr id="6" name="Name"/>
          <p:cNvSpPr txBox="1"/>
          <p:nvPr/>
        </p:nvSpPr>
        <p:spPr>
          <a:xfrm>
            <a:off x="59436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김민준</a:t>
            </a:r>
            <a:endParaRPr lang="en-US" sz="1400" dirty="0"/>
          </a:p>
        </p:txBody>
      </p:sp>
      <p:sp>
        <p:nvSpPr>
          <p:cNvPr id="7" name="Role"/>
          <p:cNvSpPr txBox="1"/>
          <p:nvPr/>
        </p:nvSpPr>
        <p:spPr>
          <a:xfrm>
            <a:off x="59436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대표</a:t>
            </a:r>
            <a:endParaRPr lang="en-US" sz="110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2022년 인수된 공장 자동화 기업의 COO 출신, 제조 운영 11년.</a:t>
            </a:r>
            <a:endParaRPr lang="en-US" sz="1050" dirty="0"/>
          </a:p>
        </p:txBody>
      </p:sp>
      <p:sp>
        <p:nvSpPr>
          <p:cNvPr id="9" name="Person card"/>
          <p:cNvSpPr/>
          <p:nvPr/>
        </p:nvSpPr>
        <p:spPr>
          <a:xfrm>
            <a:off x="256032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15468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15468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박</a:t>
            </a:r>
            <a:endParaRPr lang="en-US" sz="1600" dirty="0"/>
          </a:p>
        </p:txBody>
      </p:sp>
      <p:sp>
        <p:nvSpPr>
          <p:cNvPr id="12" name="Name"/>
          <p:cNvSpPr txBox="1"/>
          <p:nvPr/>
        </p:nvSpPr>
        <p:spPr>
          <a:xfrm>
            <a:off x="269748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박지호</a:t>
            </a:r>
            <a:endParaRPr lang="en-US" sz="1400" dirty="0"/>
          </a:p>
        </p:txBody>
      </p:sp>
      <p:sp>
        <p:nvSpPr>
          <p:cNvPr id="13" name="Role"/>
          <p:cNvSpPr txBox="1"/>
          <p:nvPr/>
        </p:nvSpPr>
        <p:spPr>
          <a:xfrm>
            <a:off x="269748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CTO</a:t>
            </a:r>
            <a:endParaRPr lang="en-US" sz="1100" dirty="0"/>
          </a:p>
        </p:txBody>
      </p:sp>
      <p:sp>
        <p:nvSpPr>
          <p:cNvPr id="14" name="Bio"/>
          <p:cNvSpPr txBox="1"/>
          <p:nvPr/>
        </p:nvSpPr>
        <p:spPr>
          <a:xfrm>
            <a:off x="269748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스마트미터 회사 센서 펌웨어 총괄, 특허 20건.</a:t>
            </a:r>
            <a:endParaRPr lang="en-US" sz="105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25780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25780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이</a:t>
            </a:r>
            <a:endParaRPr lang="en-US" sz="1600" dirty="0"/>
          </a:p>
        </p:txBody>
      </p:sp>
      <p:sp>
        <p:nvSpPr>
          <p:cNvPr id="18" name="Name"/>
          <p:cNvSpPr txBox="1"/>
          <p:nvPr/>
        </p:nvSpPr>
        <p:spPr>
          <a:xfrm>
            <a:off x="480060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이서연</a:t>
            </a:r>
            <a:endParaRPr lang="en-US" sz="1400" dirty="0"/>
          </a:p>
        </p:txBody>
      </p:sp>
      <p:sp>
        <p:nvSpPr>
          <p:cNvPr id="19" name="Role"/>
          <p:cNvSpPr txBox="1"/>
          <p:nvPr/>
        </p:nvSpPr>
        <p:spPr>
          <a:xfrm>
            <a:off x="480060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영업 총괄</a:t>
            </a:r>
            <a:endParaRPr lang="en-US" sz="1100" dirty="0"/>
          </a:p>
        </p:txBody>
      </p:sp>
      <p:sp>
        <p:nvSpPr>
          <p:cNvPr id="20" name="Bio"/>
          <p:cNvSpPr txBox="1"/>
          <p:nvPr/>
        </p:nvSpPr>
        <p:spPr>
          <a:xfrm>
            <a:off x="480060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산업용 IoT 영업 조직을 0에서 연 180억 원까지.</a:t>
            </a:r>
            <a:endParaRPr lang="en-US" sz="105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280160"/>
            <a:ext cx="1920240" cy="310896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360920" y="14630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360920" y="14630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최</a:t>
            </a:r>
            <a:endParaRPr lang="en-US" sz="1600" dirty="0"/>
          </a:p>
        </p:txBody>
      </p:sp>
      <p:sp>
        <p:nvSpPr>
          <p:cNvPr id="24" name="Name"/>
          <p:cNvSpPr txBox="1"/>
          <p:nvPr/>
        </p:nvSpPr>
        <p:spPr>
          <a:xfrm>
            <a:off x="6903720" y="2286000"/>
            <a:ext cx="1645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최수아</a:t>
            </a:r>
            <a:endParaRPr lang="en-US" sz="1400" dirty="0"/>
          </a:p>
        </p:txBody>
      </p:sp>
      <p:sp>
        <p:nvSpPr>
          <p:cNvPr id="25" name="Role"/>
          <p:cNvSpPr txBox="1"/>
          <p:nvPr/>
        </p:nvSpPr>
        <p:spPr>
          <a:xfrm>
            <a:off x="6903720" y="26060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프로덕트 총괄</a:t>
            </a:r>
            <a:endParaRPr lang="en-US" sz="1100" dirty="0"/>
          </a:p>
        </p:txBody>
      </p:sp>
      <p:sp>
        <p:nvSpPr>
          <p:cNvPr id="26" name="Bio"/>
          <p:cNvSpPr txBox="1"/>
          <p:nvPr/>
        </p:nvSpPr>
        <p:spPr>
          <a:xfrm>
            <a:off x="6903720" y="2926080"/>
            <a:ext cx="16459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전력 소프트웨어 기업의 에너지 분석 제품 리드.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18개월 안에 MRR 3억 원 달성을 위해 25억 원을 유치합니다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4206240" cy="32918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시드 라운드 · SAFE"/>
          <p:cNvSpPr/>
          <p:nvPr/>
        </p:nvSpPr>
        <p:spPr>
          <a:xfrm>
            <a:off x="5029200" y="1188720"/>
            <a:ext cx="3657600" cy="1188720"/>
          </a:xfrm>
          <a:prstGeom prst="roundRect">
            <a:avLst>
              <a:gd name="adj" fmla="val 6154"/>
            </a:avLst>
          </a:prstGeom>
          <a:solidFill>
            <a:schemeClr val="accent1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5212080" y="1325880"/>
            <a:ext cx="3291840" cy="6537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</a:rPr>
              <a:t>25억 원</a:t>
            </a:r>
            <a:endParaRPr lang="en-US" sz="3000" dirty="0"/>
          </a:p>
        </p:txBody>
      </p:sp>
      <p:sp>
        <p:nvSpPr>
          <p:cNvPr id="6" name="Stat label"/>
          <p:cNvSpPr txBox="1"/>
          <p:nvPr/>
        </p:nvSpPr>
        <p:spPr>
          <a:xfrm>
            <a:off x="5212080" y="1925726"/>
            <a:ext cx="3291840" cy="416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시드 라운드 · SAFE</a:t>
            </a:r>
            <a:endParaRPr lang="en-US" sz="1100" dirty="0"/>
          </a:p>
        </p:txBody>
      </p:sp>
      <p:sp>
        <p:nvSpPr>
          <p:cNvPr id="7" name="Use track"/>
          <p:cNvSpPr/>
          <p:nvPr/>
        </p:nvSpPr>
        <p:spPr>
          <a:xfrm>
            <a:off x="5029200" y="2606040"/>
            <a:ext cx="3657600" cy="50292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8" name="Use bar"/>
          <p:cNvSpPr/>
          <p:nvPr/>
        </p:nvSpPr>
        <p:spPr>
          <a:xfrm>
            <a:off x="5029200" y="2606040"/>
            <a:ext cx="1645920" cy="502920"/>
          </a:xfrm>
          <a:prstGeom prst="roundRect">
            <a:avLst>
              <a:gd name="adj" fmla="val 10909"/>
            </a:avLst>
          </a:prstGeom>
          <a:solidFill>
            <a:schemeClr val="accent4"/>
          </a:solidFill>
          <a:ln/>
        </p:spPr>
      </p:sp>
      <p:sp>
        <p:nvSpPr>
          <p:cNvPr id="9" name="Use of funds"/>
          <p:cNvSpPr txBox="1"/>
          <p:nvPr/>
        </p:nvSpPr>
        <p:spPr>
          <a:xfrm>
            <a:off x="5166360" y="26060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45% 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엔지니어링: 자가 설치 키트와 알림</a:t>
            </a:r>
            <a:endParaRPr lang="en-US" sz="1100" dirty="0"/>
          </a:p>
        </p:txBody>
      </p:sp>
      <p:sp>
        <p:nvSpPr>
          <p:cNvPr id="10" name="Use track"/>
          <p:cNvSpPr/>
          <p:nvPr/>
        </p:nvSpPr>
        <p:spPr>
          <a:xfrm>
            <a:off x="5029200" y="3246120"/>
            <a:ext cx="3657600" cy="50292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11" name="Use bar"/>
          <p:cNvSpPr/>
          <p:nvPr/>
        </p:nvSpPr>
        <p:spPr>
          <a:xfrm>
            <a:off x="5029200" y="3246120"/>
            <a:ext cx="1280160" cy="502920"/>
          </a:xfrm>
          <a:prstGeom prst="roundRect">
            <a:avLst>
              <a:gd name="adj" fmla="val 10909"/>
            </a:avLst>
          </a:prstGeom>
          <a:solidFill>
            <a:schemeClr val="accent4"/>
          </a:solidFill>
          <a:ln/>
        </p:spPr>
      </p:sp>
      <p:sp>
        <p:nvSpPr>
          <p:cNvPr id="12" name="Use of funds"/>
          <p:cNvSpPr txBox="1"/>
          <p:nvPr/>
        </p:nvSpPr>
        <p:spPr>
          <a:xfrm>
            <a:off x="5166360" y="32461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35% 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영업: 출시 지역 영업 담당 4명</a:t>
            </a:r>
            <a:endParaRPr lang="en-US" sz="1100" dirty="0"/>
          </a:p>
        </p:txBody>
      </p:sp>
      <p:sp>
        <p:nvSpPr>
          <p:cNvPr id="13" name="Use track"/>
          <p:cNvSpPr/>
          <p:nvPr/>
        </p:nvSpPr>
        <p:spPr>
          <a:xfrm>
            <a:off x="5029200" y="3886200"/>
            <a:ext cx="3657600" cy="502920"/>
          </a:xfrm>
          <a:prstGeom prst="roundRect">
            <a:avLst>
              <a:gd name="adj" fmla="val 10909"/>
            </a:avLst>
          </a:prstGeom>
          <a:solidFill>
            <a:schemeClr val="bg2"/>
          </a:solidFill>
          <a:ln/>
        </p:spPr>
      </p:sp>
      <p:sp>
        <p:nvSpPr>
          <p:cNvPr id="14" name="Use bar"/>
          <p:cNvSpPr/>
          <p:nvPr/>
        </p:nvSpPr>
        <p:spPr>
          <a:xfrm>
            <a:off x="5029200" y="3886200"/>
            <a:ext cx="731520" cy="502920"/>
          </a:xfrm>
          <a:prstGeom prst="roundRect">
            <a:avLst>
              <a:gd name="adj" fmla="val 10909"/>
            </a:avLst>
          </a:prstGeom>
          <a:solidFill>
            <a:schemeClr val="accent4"/>
          </a:solidFill>
          <a:ln/>
        </p:spPr>
      </p:sp>
      <p:sp>
        <p:nvSpPr>
          <p:cNvPr id="15" name="Use of funds"/>
          <p:cNvSpPr txBox="1"/>
          <p:nvPr/>
        </p:nvSpPr>
        <p:spPr>
          <a:xfrm>
            <a:off x="5166360" y="3886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20%  </a:t>
            </a:r>
            <a:pPr indent="0" marL="0">
              <a:buNone/>
            </a:pPr>
            <a:r>
              <a:rPr lang="en-US" sz="1100" dirty="0">
                <a:solidFill>
                  <a:schemeClr val="tx1"/>
                </a:solidFill>
              </a:rPr>
              <a:t>하드웨어 재고와 인증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낭비를 보이게 만듭시다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김민준 · minjun@lumenlabs.example · 02-555-0100</a:t>
            </a:r>
            <a:endParaRPr lang="en-US" sz="1600" dirty="0"/>
          </a:p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자료실: lumenlabs.example/investors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스타트업 피치덱 템플릿</dc:title>
  <dc:subject>PptxGenJS Presentation</dc:subject>
  <dc:creator>ArumSoft Learning</dc:creator>
  <cp:lastModifiedBy>ArumSoft Learning</cp:lastModifiedBy>
  <cp:revision>1</cp:revision>
  <dcterms:created xsi:type="dcterms:W3CDTF">2026-11-03T02:03:29Z</dcterms:created>
  <dcterms:modified xsi:type="dcterms:W3CDTF">2026-11-03T02:03:29Z</dcterms:modified>
</cp:coreProperties>
</file>