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가격" id="{fec63d89-71dc-3e00-b26b-cba841c967a9}">
          <p14:sldIdLst>
            <p14:sldId id="256"/>
            <p14:sldId id="257"/>
            <p14:sldId id="258"/>
          </p14:sldIdLst>
        </p14:section>
        <p14:section name="공급업체" id="{67ad6167-c283-d3c8-32bc-c16c1a552316}">
          <p14:sldIdLst>
            <p14:sldId id="259"/>
          </p14:sldIdLst>
        </p14:section>
        <p14:section name="평가" id="{ed8c7db2-8bd2-5fd7-622c-305b0e4f1916}">
          <p14:sldIdLst>
            <p14:sldId id="26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bg>
      <p:bgPr>
        <a:solidFill>
          <a:srgbClr val="1E2A5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1463040"/>
            <a:ext cx="768096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Title</a:t>
            </a:r>
            <a:endParaRPr lang="en-US" sz="4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2743200"/>
            <a:ext cx="768096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rgbClr val="DCE1F0"/>
                </a:solidFill>
              </a:defRPr>
            </a:lvl1pPr>
          </a:lstStyle>
          <a:p>
            <a:pPr algn="l" indent="0" marL="0">
              <a:buNone/>
            </a:pPr>
            <a:r>
              <a:rPr lang="en-US" sz="1800" dirty="0">
                <a:solidFill>
                  <a:srgbClr val="DCE1F0"/>
                </a:solidFill>
              </a:rPr>
              <a:t>Subtitle</a:t>
            </a:r>
            <a:endParaRPr lang="en-US" sz="1800" dirty="0"/>
          </a:p>
        </p:txBody>
      </p:sp>
      <p:sp>
        <p:nvSpPr>
          <p:cNvPr id="4" name="Text 0"/>
          <p:cNvSpPr/>
          <p:nvPr/>
        </p:nvSpPr>
        <p:spPr>
          <a:xfrm>
            <a:off x="731520" y="4343400"/>
            <a:ext cx="7680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DCE1F0"/>
                </a:solidFill>
              </a:rPr>
              <a:t> </a:t>
            </a:r>
            <a:endParaRPr lang="en-US" sz="11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600" b="1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Title</a:t>
            </a:r>
            <a:endParaRPr lang="en-US" sz="2600" dirty="0"/>
          </a:p>
        </p:txBody>
      </p:sp>
      <p:sp>
        <p:nvSpPr>
          <p:cNvPr id="3" name="Text 0"/>
          <p:cNvSpPr/>
          <p:nvPr/>
        </p:nvSpPr>
        <p:spPr>
          <a:xfrm>
            <a:off x="457200" y="475488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chemeClr val="tx2"/>
                </a:solidFill>
              </a:rPr>
              <a:t>패덤 애널리틱스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1E2A5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1280160"/>
            <a:ext cx="7680960" cy="10972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4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r>
              <a:rPr lang="en-US" sz="3400" b="1" dirty="0">
                <a:solidFill>
                  <a:schemeClr val="bg1"/>
                </a:solidFill>
              </a:rPr>
              <a:t>Title</a:t>
            </a:r>
            <a:endParaRPr lang="en-US" sz="34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2560320"/>
            <a:ext cx="7680960" cy="14630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600" dirty="0">
                <a:solidFill>
                  <a:srgbClr val="DCE1F0"/>
                </a:solidFill>
              </a:defRPr>
            </a:lvl1pPr>
          </a:lstStyle>
          <a:p>
            <a:pPr algn="l" indent="0" marL="0">
              <a:buNone/>
            </a:pPr>
            <a:r>
              <a:rPr lang="en-US" sz="1600" dirty="0">
                <a:solidFill>
                  <a:srgbClr val="DCE1F0"/>
                </a:solidFill>
              </a:rPr>
              <a:t>Body</a:t>
            </a:r>
            <a:endParaRPr lang="en-US" sz="16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1463040"/>
            <a:ext cx="7680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비교표와 가격표</a:t>
            </a:r>
            <a:endParaRPr lang="en-US" sz="4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2743200"/>
            <a:ext cx="7680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DCE1F0"/>
                </a:solidFill>
              </a:rPr>
              <a:t>요금제 비교, 공급업체 비교, 선택지 평가 · 패덤 애널리틱스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요금제 선택</a:t>
            </a:r>
            <a:endParaRPr lang="en-US" sz="2600" dirty="0"/>
          </a:p>
        </p:txBody>
      </p:sp>
      <p:sp>
        <p:nvSpPr>
          <p:cNvPr id="3" name="Plan 스타터"/>
          <p:cNvSpPr/>
          <p:nvPr/>
        </p:nvSpPr>
        <p:spPr>
          <a:xfrm>
            <a:off x="457200" y="1188720"/>
            <a:ext cx="2560320" cy="3383280"/>
          </a:xfrm>
          <a:prstGeom prst="roundRect">
            <a:avLst>
              <a:gd name="adj" fmla="val 3571"/>
            </a:avLst>
          </a:prstGeom>
          <a:solidFill>
            <a:schemeClr val="bg2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640080" y="1417320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스타터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1737360"/>
            <a:ext cx="2194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chemeClr val="accent1"/>
                </a:solidFill>
              </a:rPr>
              <a:t>39,000원</a:t>
            </a:r>
            <a:endParaRPr lang="en-US" sz="26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2212848"/>
            <a:ext cx="2194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chemeClr val="tx2"/>
                </a:solidFill>
              </a:rPr>
              <a:t>월</a:t>
            </a:r>
            <a:endParaRPr lang="en-US" sz="1000" dirty="0"/>
          </a:p>
        </p:txBody>
      </p:sp>
      <p:sp>
        <p:nvSpPr>
          <p:cNvPr id="7" name="Features"/>
          <p:cNvSpPr txBox="1"/>
          <p:nvPr/>
        </p:nvSpPr>
        <p:spPr>
          <a:xfrm>
            <a:off x="731520" y="2606040"/>
            <a:ext cx="21031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✓"/>
            </a:pPr>
            <a:r>
              <a:rPr lang="en-US" sz="1050" dirty="0">
                <a:solidFill>
                  <a:schemeClr val="tx1"/>
                </a:solidFill>
              </a:rPr>
              <a:t>사용자 5명까지</a:t>
            </a:r>
            <a:endParaRPr lang="en-US" sz="1050" dirty="0"/>
          </a:p>
          <a:p>
            <a:pPr marL="342900" indent="-342900">
              <a:spcAft>
                <a:spcPts val="400"/>
              </a:spcAft>
              <a:buSzPct val="100000"/>
              <a:buChar char="✓"/>
            </a:pPr>
            <a:r>
              <a:rPr lang="en-US" sz="1050" dirty="0">
                <a:solidFill>
                  <a:schemeClr val="tx1"/>
                </a:solidFill>
              </a:rPr>
              <a:t>대시보드 3개</a:t>
            </a:r>
            <a:endParaRPr lang="en-US" sz="1050" dirty="0"/>
          </a:p>
          <a:p>
            <a:pPr marL="342900" indent="-342900">
              <a:spcAft>
                <a:spcPts val="400"/>
              </a:spcAft>
              <a:buSzPct val="100000"/>
              <a:buChar char="✓"/>
            </a:pPr>
            <a:r>
              <a:rPr lang="en-US" sz="1050" dirty="0">
                <a:solidFill>
                  <a:schemeClr val="tx1"/>
                </a:solidFill>
              </a:rPr>
              <a:t>일 1회 데이터 갱신</a:t>
            </a:r>
            <a:endParaRPr lang="en-US" sz="1050" dirty="0"/>
          </a:p>
          <a:p>
            <a:pPr marL="342900" indent="-342900">
              <a:spcAft>
                <a:spcPts val="400"/>
              </a:spcAft>
              <a:buSzPct val="100000"/>
              <a:buChar char="✓"/>
            </a:pPr>
            <a:r>
              <a:rPr lang="en-US" sz="1050" dirty="0">
                <a:solidFill>
                  <a:schemeClr val="tx1"/>
                </a:solidFill>
              </a:rPr>
              <a:t>이메일 지원</a:t>
            </a:r>
            <a:endParaRPr lang="en-US" sz="1050" dirty="0"/>
          </a:p>
        </p:txBody>
      </p:sp>
      <p:sp>
        <p:nvSpPr>
          <p:cNvPr id="8" name="Button"/>
          <p:cNvSpPr/>
          <p:nvPr/>
        </p:nvSpPr>
        <p:spPr>
          <a:xfrm>
            <a:off x="822960" y="4114800"/>
            <a:ext cx="1828800" cy="347472"/>
          </a:xfrm>
          <a:prstGeom prst="roundRect">
            <a:avLst>
              <a:gd name="adj" fmla="val 15789"/>
            </a:avLst>
          </a:prstGeom>
          <a:solidFill>
            <a:schemeClr val="accent1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822960" y="4114800"/>
            <a:ext cx="1828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시작하기</a:t>
            </a:r>
            <a:endParaRPr lang="en-US" sz="1050" dirty="0"/>
          </a:p>
        </p:txBody>
      </p:sp>
      <p:sp>
        <p:nvSpPr>
          <p:cNvPr id="10" name="Plan 팀"/>
          <p:cNvSpPr/>
          <p:nvPr/>
        </p:nvSpPr>
        <p:spPr>
          <a:xfrm>
            <a:off x="3291840" y="1188720"/>
            <a:ext cx="2560320" cy="3383280"/>
          </a:xfrm>
          <a:prstGeom prst="roundRect">
            <a:avLst>
              <a:gd name="adj" fmla="val 3571"/>
            </a:avLst>
          </a:prstGeom>
          <a:solidFill>
            <a:schemeClr val="accent1"/>
          </a:solidFill>
          <a:ln/>
        </p:spPr>
      </p:sp>
      <p:sp>
        <p:nvSpPr>
          <p:cNvPr id="11" name="Badge"/>
          <p:cNvSpPr/>
          <p:nvPr/>
        </p:nvSpPr>
        <p:spPr>
          <a:xfrm>
            <a:off x="3931920" y="1051560"/>
            <a:ext cx="1280160" cy="27432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3931920" y="1051560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chemeClr val="tx1"/>
                </a:solidFill>
              </a:rPr>
              <a:t>가장 인기</a:t>
            </a:r>
            <a:endParaRPr lang="en-US" sz="950" dirty="0"/>
          </a:p>
        </p:txBody>
      </p:sp>
      <p:sp>
        <p:nvSpPr>
          <p:cNvPr id="13" name="Text 11"/>
          <p:cNvSpPr txBox="1"/>
          <p:nvPr/>
        </p:nvSpPr>
        <p:spPr>
          <a:xfrm>
            <a:off x="3474720" y="1417320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팀</a:t>
            </a:r>
            <a:endParaRPr lang="en-US" sz="1400" dirty="0"/>
          </a:p>
        </p:txBody>
      </p:sp>
      <p:sp>
        <p:nvSpPr>
          <p:cNvPr id="14" name="Text 12"/>
          <p:cNvSpPr txBox="1"/>
          <p:nvPr/>
        </p:nvSpPr>
        <p:spPr>
          <a:xfrm>
            <a:off x="3474720" y="1737360"/>
            <a:ext cx="2194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chemeClr val="accent2"/>
                </a:solidFill>
              </a:rPr>
              <a:t>129,000원</a:t>
            </a:r>
            <a:endParaRPr lang="en-US" sz="2600" dirty="0"/>
          </a:p>
        </p:txBody>
      </p:sp>
      <p:sp>
        <p:nvSpPr>
          <p:cNvPr id="15" name="Text 13"/>
          <p:cNvSpPr txBox="1"/>
          <p:nvPr/>
        </p:nvSpPr>
        <p:spPr>
          <a:xfrm>
            <a:off x="3474720" y="2212848"/>
            <a:ext cx="2194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chemeClr val="bg1"/>
                </a:solidFill>
              </a:rPr>
              <a:t>월</a:t>
            </a:r>
            <a:endParaRPr lang="en-US" sz="1000" dirty="0"/>
          </a:p>
        </p:txBody>
      </p:sp>
      <p:sp>
        <p:nvSpPr>
          <p:cNvPr id="16" name="Features"/>
          <p:cNvSpPr txBox="1"/>
          <p:nvPr/>
        </p:nvSpPr>
        <p:spPr>
          <a:xfrm>
            <a:off x="3566160" y="2606040"/>
            <a:ext cx="21031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✓"/>
            </a:pPr>
            <a:r>
              <a:rPr lang="en-US" sz="1050" dirty="0">
                <a:solidFill>
                  <a:schemeClr val="bg1"/>
                </a:solidFill>
              </a:rPr>
              <a:t>사용자 25명까지</a:t>
            </a:r>
            <a:endParaRPr lang="en-US" sz="1050" dirty="0"/>
          </a:p>
          <a:p>
            <a:pPr marL="342900" indent="-342900">
              <a:spcAft>
                <a:spcPts val="400"/>
              </a:spcAft>
              <a:buSzPct val="100000"/>
              <a:buChar char="✓"/>
            </a:pPr>
            <a:r>
              <a:rPr lang="en-US" sz="1050" dirty="0">
                <a:solidFill>
                  <a:schemeClr val="bg1"/>
                </a:solidFill>
              </a:rPr>
              <a:t>대시보드 무제한</a:t>
            </a:r>
            <a:endParaRPr lang="en-US" sz="1050" dirty="0"/>
          </a:p>
          <a:p>
            <a:pPr marL="342900" indent="-342900">
              <a:spcAft>
                <a:spcPts val="400"/>
              </a:spcAft>
              <a:buSzPct val="100000"/>
              <a:buChar char="✓"/>
            </a:pPr>
            <a:r>
              <a:rPr lang="en-US" sz="1050" dirty="0">
                <a:solidFill>
                  <a:schemeClr val="bg1"/>
                </a:solidFill>
              </a:rPr>
              <a:t>시간당 데이터 갱신</a:t>
            </a:r>
            <a:endParaRPr lang="en-US" sz="1050" dirty="0"/>
          </a:p>
          <a:p>
            <a:pPr marL="342900" indent="-342900">
              <a:spcAft>
                <a:spcPts val="400"/>
              </a:spcAft>
              <a:buSzPct val="100000"/>
              <a:buChar char="✓"/>
            </a:pPr>
            <a:r>
              <a:rPr lang="en-US" sz="1050" dirty="0">
                <a:solidFill>
                  <a:schemeClr val="bg1"/>
                </a:solidFill>
              </a:rPr>
              <a:t>우선 지원</a:t>
            </a:r>
            <a:endParaRPr lang="en-US" sz="1050" dirty="0"/>
          </a:p>
          <a:p>
            <a:pPr marL="342900" indent="-342900">
              <a:spcAft>
                <a:spcPts val="400"/>
              </a:spcAft>
              <a:buSzPct val="100000"/>
              <a:buChar char="✓"/>
            </a:pPr>
            <a:r>
              <a:rPr lang="en-US" sz="1050" dirty="0">
                <a:solidFill>
                  <a:schemeClr val="bg1"/>
                </a:solidFill>
              </a:rPr>
              <a:t>예약 보고서</a:t>
            </a:r>
            <a:endParaRPr lang="en-US" sz="1050" dirty="0"/>
          </a:p>
        </p:txBody>
      </p:sp>
      <p:sp>
        <p:nvSpPr>
          <p:cNvPr id="17" name="Button"/>
          <p:cNvSpPr/>
          <p:nvPr/>
        </p:nvSpPr>
        <p:spPr>
          <a:xfrm>
            <a:off x="3657600" y="4114800"/>
            <a:ext cx="1828800" cy="347472"/>
          </a:xfrm>
          <a:prstGeom prst="roundRect">
            <a:avLst>
              <a:gd name="adj" fmla="val 15789"/>
            </a:avLst>
          </a:prstGeom>
          <a:solidFill>
            <a:schemeClr val="accent2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3657600" y="4114800"/>
            <a:ext cx="1828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tx1"/>
                </a:solidFill>
              </a:rPr>
              <a:t>시작하기</a:t>
            </a:r>
            <a:endParaRPr lang="en-US" sz="1050" dirty="0"/>
          </a:p>
        </p:txBody>
      </p:sp>
      <p:sp>
        <p:nvSpPr>
          <p:cNvPr id="19" name="Plan 비즈니스"/>
          <p:cNvSpPr/>
          <p:nvPr/>
        </p:nvSpPr>
        <p:spPr>
          <a:xfrm>
            <a:off x="6126480" y="1188720"/>
            <a:ext cx="2560320" cy="3383280"/>
          </a:xfrm>
          <a:prstGeom prst="roundRect">
            <a:avLst>
              <a:gd name="adj" fmla="val 3571"/>
            </a:avLst>
          </a:prstGeom>
          <a:solidFill>
            <a:schemeClr val="bg2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6309360" y="1417320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비즈니스</a:t>
            </a:r>
            <a:endParaRPr lang="en-US" sz="1400" dirty="0"/>
          </a:p>
        </p:txBody>
      </p:sp>
      <p:sp>
        <p:nvSpPr>
          <p:cNvPr id="21" name="Text 19"/>
          <p:cNvSpPr txBox="1"/>
          <p:nvPr/>
        </p:nvSpPr>
        <p:spPr>
          <a:xfrm>
            <a:off x="6309360" y="1737360"/>
            <a:ext cx="2194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chemeClr val="accent1"/>
                </a:solidFill>
              </a:rPr>
              <a:t>390,000원</a:t>
            </a:r>
            <a:endParaRPr lang="en-US" sz="2600" dirty="0"/>
          </a:p>
        </p:txBody>
      </p:sp>
      <p:sp>
        <p:nvSpPr>
          <p:cNvPr id="22" name="Text 20"/>
          <p:cNvSpPr txBox="1"/>
          <p:nvPr/>
        </p:nvSpPr>
        <p:spPr>
          <a:xfrm>
            <a:off x="6309360" y="2212848"/>
            <a:ext cx="2194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chemeClr val="tx2"/>
                </a:solidFill>
              </a:rPr>
              <a:t>월</a:t>
            </a:r>
            <a:endParaRPr lang="en-US" sz="1000" dirty="0"/>
          </a:p>
        </p:txBody>
      </p:sp>
      <p:sp>
        <p:nvSpPr>
          <p:cNvPr id="23" name="Features"/>
          <p:cNvSpPr txBox="1"/>
          <p:nvPr/>
        </p:nvSpPr>
        <p:spPr>
          <a:xfrm>
            <a:off x="6400800" y="2606040"/>
            <a:ext cx="21031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✓"/>
            </a:pPr>
            <a:r>
              <a:rPr lang="en-US" sz="1050" dirty="0">
                <a:solidFill>
                  <a:schemeClr val="tx1"/>
                </a:solidFill>
              </a:rPr>
              <a:t>사용자 무제한</a:t>
            </a:r>
            <a:endParaRPr lang="en-US" sz="1050" dirty="0"/>
          </a:p>
          <a:p>
            <a:pPr marL="342900" indent="-342900">
              <a:spcAft>
                <a:spcPts val="400"/>
              </a:spcAft>
              <a:buSzPct val="100000"/>
              <a:buChar char="✓"/>
            </a:pPr>
            <a:r>
              <a:rPr lang="en-US" sz="1050" dirty="0">
                <a:solidFill>
                  <a:schemeClr val="tx1"/>
                </a:solidFill>
              </a:rPr>
              <a:t>대시보드 무제한</a:t>
            </a:r>
            <a:endParaRPr lang="en-US" sz="1050" dirty="0"/>
          </a:p>
          <a:p>
            <a:pPr marL="342900" indent="-342900">
              <a:spcAft>
                <a:spcPts val="400"/>
              </a:spcAft>
              <a:buSzPct val="100000"/>
              <a:buChar char="✓"/>
            </a:pPr>
            <a:r>
              <a:rPr lang="en-US" sz="1050" dirty="0">
                <a:solidFill>
                  <a:schemeClr val="tx1"/>
                </a:solidFill>
              </a:rPr>
              <a:t>실시간 갱신</a:t>
            </a:r>
            <a:endParaRPr lang="en-US" sz="1050" dirty="0"/>
          </a:p>
          <a:p>
            <a:pPr marL="342900" indent="-342900">
              <a:spcAft>
                <a:spcPts val="400"/>
              </a:spcAft>
              <a:buSzPct val="100000"/>
              <a:buChar char="✓"/>
            </a:pPr>
            <a:r>
              <a:rPr lang="en-US" sz="1050" dirty="0">
                <a:solidFill>
                  <a:schemeClr val="tx1"/>
                </a:solidFill>
              </a:rPr>
              <a:t>전담 매니저</a:t>
            </a:r>
            <a:endParaRPr lang="en-US" sz="1050" dirty="0"/>
          </a:p>
          <a:p>
            <a:pPr marL="342900" indent="-342900">
              <a:spcAft>
                <a:spcPts val="400"/>
              </a:spcAft>
              <a:buSzPct val="100000"/>
              <a:buChar char="✓"/>
            </a:pPr>
            <a:r>
              <a:rPr lang="en-US" sz="1050" dirty="0">
                <a:solidFill>
                  <a:schemeClr val="tx1"/>
                </a:solidFill>
              </a:rPr>
              <a:t>SSO와 감사 로그</a:t>
            </a:r>
            <a:endParaRPr lang="en-US" sz="1050" dirty="0"/>
          </a:p>
        </p:txBody>
      </p:sp>
      <p:sp>
        <p:nvSpPr>
          <p:cNvPr id="24" name="Button"/>
          <p:cNvSpPr/>
          <p:nvPr/>
        </p:nvSpPr>
        <p:spPr>
          <a:xfrm>
            <a:off x="6492240" y="4114800"/>
            <a:ext cx="1828800" cy="347472"/>
          </a:xfrm>
          <a:prstGeom prst="roundRect">
            <a:avLst>
              <a:gd name="adj" fmla="val 15789"/>
            </a:avLst>
          </a:prstGeom>
          <a:solidFill>
            <a:schemeClr val="accent1"/>
          </a:solidFill>
          <a:ln/>
        </p:spPr>
      </p:sp>
      <p:sp>
        <p:nvSpPr>
          <p:cNvPr id="25" name="Text 23"/>
          <p:cNvSpPr txBox="1"/>
          <p:nvPr/>
        </p:nvSpPr>
        <p:spPr>
          <a:xfrm>
            <a:off x="6492240" y="4114800"/>
            <a:ext cx="1828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시작하기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기능 비교</a:t>
            </a:r>
            <a:endParaRPr lang="en-US" sz="2600" dirty="0"/>
          </a:p>
        </p:txBody>
      </p:sp>
      <p:graphicFrame>
        <p:nvGraphicFramePr>
          <p:cNvPr id="4" name="Feature table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34440"/>
          <a:ext cx="8229600" cy="914400"/>
        </p:xfrm>
        <a:graphic>
          <a:graphicData uri="http://schemas.openxmlformats.org/drawingml/2006/table">
            <a:tbl>
              <a:tblPr/>
              <a:tblGrid>
                <a:gridCol w="2468880"/>
                <a:gridCol w="1920240"/>
                <a:gridCol w="1920240"/>
                <a:gridCol w="1920240"/>
              </a:tblGrid>
              <a:tr h="3657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</a:rPr>
                        <a:t>기능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5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</a:rPr>
                        <a:t>스타터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5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</a:rPr>
                        <a:t>팀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5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</a:rPr>
                        <a:t>비즈니스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5A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1C2126"/>
                          </a:solidFill>
                        </a:rPr>
                        <a:t>사용자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5명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1E2A5A"/>
                          </a:solidFill>
                        </a:rPr>
                        <a:t>25명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1F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무제한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1C2126"/>
                          </a:solidFill>
                        </a:rPr>
                        <a:t>대시보드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3개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1E2A5A"/>
                          </a:solidFill>
                        </a:rPr>
                        <a:t>무제한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1F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무제한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1C2126"/>
                          </a:solidFill>
                        </a:rPr>
                        <a:t>데이터 갱신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일 1회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1E2A5A"/>
                          </a:solidFill>
                        </a:rPr>
                        <a:t>시간당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1F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실시간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1C2126"/>
                          </a:solidFill>
                        </a:rPr>
                        <a:t>예약 보고서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—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1E2A5A"/>
                          </a:solidFill>
                        </a:rPr>
                        <a:t>✓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1F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77A5A"/>
                          </a:solidFill>
                        </a:rPr>
                        <a:t>✓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1C2126"/>
                          </a:solidFill>
                        </a:rPr>
                        <a:t>API 접근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—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1E2A5A"/>
                          </a:solidFill>
                        </a:rPr>
                        <a:t>✓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1F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77A5A"/>
                          </a:solidFill>
                        </a:rPr>
                        <a:t>✓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1C2126"/>
                          </a:solidFill>
                        </a:rPr>
                        <a:t>싱글 사인온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—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1E2A5A"/>
                          </a:solidFill>
                        </a:rPr>
                        <a:t>—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1F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77A5A"/>
                          </a:solidFill>
                        </a:rPr>
                        <a:t>✓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1C2126"/>
                          </a:solidFill>
                        </a:rPr>
                        <a:t>감사 로그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—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1E2A5A"/>
                          </a:solidFill>
                        </a:rPr>
                        <a:t>—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1F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77A5A"/>
                          </a:solidFill>
                        </a:rPr>
                        <a:t>✓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1C2126"/>
                          </a:solidFill>
                        </a:rPr>
                        <a:t>지원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이메일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1E2A5A"/>
                          </a:solidFill>
                        </a:rPr>
                        <a:t>우선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1F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전담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공급업체 비교: 창고 관리 시스템</a:t>
            </a:r>
            <a:endParaRPr lang="en-US" sz="2600" dirty="0"/>
          </a:p>
        </p:txBody>
      </p:sp>
      <p:graphicFrame>
        <p:nvGraphicFramePr>
          <p:cNvPr id="5" name="Vendors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80160"/>
          <a:ext cx="822960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1097280"/>
                <a:gridCol w="1584655"/>
                <a:gridCol w="1584655"/>
                <a:gridCol w="1584655"/>
              </a:tblGrid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기준</a:t>
                      </a:r>
                      <a:endParaRPr lang="en-US" sz="11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5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가중치</a:t>
                      </a:r>
                      <a:endParaRPr lang="en-US" sz="11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5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업체 A</a:t>
                      </a:r>
                      <a:endParaRPr lang="en-US" sz="11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5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업체 B</a:t>
                      </a:r>
                      <a:endParaRPr lang="en-US" sz="11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5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업체 C</a:t>
                      </a:r>
                      <a:endParaRPr lang="en-US" sz="11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5A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1C2126"/>
                          </a:solidFill>
                        </a:rPr>
                        <a:t>요구사항 적합도</a:t>
                      </a:r>
                      <a:endParaRPr lang="en-US" sz="11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C2126"/>
                          </a:solidFill>
                        </a:rPr>
                        <a:t>35%</a:t>
                      </a:r>
                      <a:endParaRPr lang="en-US" sz="11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77A5A"/>
                          </a:solidFill>
                        </a:rPr>
                        <a:t>4</a:t>
                      </a:r>
                      <a:endParaRPr lang="en-US" sz="11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77A5A"/>
                          </a:solidFill>
                        </a:rPr>
                        <a:t>5</a:t>
                      </a:r>
                      <a:endParaRPr lang="en-US" sz="11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B8860B"/>
                          </a:solidFill>
                        </a:rPr>
                        <a:t>3</a:t>
                      </a:r>
                      <a:endParaRPr lang="en-US" sz="11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1C2126"/>
                          </a:solidFill>
                        </a:rPr>
                        <a:t>3년 총비용</a:t>
                      </a:r>
                      <a:endParaRPr lang="en-US" sz="11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C2126"/>
                          </a:solidFill>
                        </a:rPr>
                        <a:t>25%</a:t>
                      </a:r>
                      <a:endParaRPr lang="en-US" sz="11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B8860B"/>
                          </a:solidFill>
                        </a:rPr>
                        <a:t>5.5억 원</a:t>
                      </a:r>
                      <a:endParaRPr lang="en-US" sz="11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A12D2D"/>
                          </a:solidFill>
                        </a:rPr>
                        <a:t>7억 원</a:t>
                      </a:r>
                      <a:endParaRPr lang="en-US" sz="11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77A5A"/>
                          </a:solidFill>
                        </a:rPr>
                        <a:t>4.7억 원</a:t>
                      </a:r>
                      <a:endParaRPr lang="en-US" sz="11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1C2126"/>
                          </a:solidFill>
                        </a:rPr>
                        <a:t>구축 기간</a:t>
                      </a:r>
                      <a:endParaRPr lang="en-US" sz="11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C2126"/>
                          </a:solidFill>
                        </a:rPr>
                        <a:t>15%</a:t>
                      </a:r>
                      <a:endParaRPr lang="en-US" sz="11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C2126"/>
                          </a:solidFill>
                        </a:rPr>
                        <a:t>4개월</a:t>
                      </a:r>
                      <a:endParaRPr lang="en-US" sz="11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C2126"/>
                          </a:solidFill>
                        </a:rPr>
                        <a:t>6개월</a:t>
                      </a:r>
                      <a:endParaRPr lang="en-US" sz="11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C2126"/>
                          </a:solidFill>
                        </a:rPr>
                        <a:t>3개월</a:t>
                      </a:r>
                      <a:endParaRPr lang="en-US" sz="11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1C2126"/>
                          </a:solidFill>
                        </a:rPr>
                        <a:t>ERP 연동</a:t>
                      </a:r>
                      <a:endParaRPr lang="en-US" sz="11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C2126"/>
                          </a:solidFill>
                        </a:rPr>
                        <a:t>15%</a:t>
                      </a:r>
                      <a:endParaRPr lang="en-US" sz="11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77A5A"/>
                          </a:solidFill>
                        </a:rPr>
                        <a:t>기본 제공</a:t>
                      </a:r>
                      <a:endParaRPr lang="en-US" sz="11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77A5A"/>
                          </a:solidFill>
                        </a:rPr>
                        <a:t>기본 제공</a:t>
                      </a:r>
                      <a:endParaRPr lang="en-US" sz="11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B8860B"/>
                          </a:solidFill>
                        </a:rPr>
                        <a:t>별도 개발</a:t>
                      </a:r>
                      <a:endParaRPr lang="en-US" sz="11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1C2126"/>
                          </a:solidFill>
                        </a:rPr>
                        <a:t>레퍼런스</a:t>
                      </a:r>
                      <a:endParaRPr lang="en-US" sz="11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C2126"/>
                          </a:solidFill>
                        </a:rPr>
                        <a:t>10%</a:t>
                      </a:r>
                      <a:endParaRPr lang="en-US" sz="11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C2126"/>
                          </a:solidFill>
                        </a:rPr>
                        <a:t>유사 3건</a:t>
                      </a:r>
                      <a:endParaRPr lang="en-US" sz="11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C2126"/>
                          </a:solidFill>
                        </a:rPr>
                        <a:t>유사 5건</a:t>
                      </a:r>
                      <a:endParaRPr lang="en-US" sz="11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C2126"/>
                          </a:solidFill>
                        </a:rPr>
                        <a:t>유사 1건</a:t>
                      </a:r>
                      <a:endParaRPr lang="en-US" sz="11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1C2126"/>
                          </a:solidFill>
                        </a:rPr>
                        <a:t>가중 점수</a:t>
                      </a:r>
                      <a:endParaRPr lang="en-US" sz="11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1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C2126"/>
                          </a:solidFill>
                        </a:rPr>
                        <a:t>3.9</a:t>
                      </a:r>
                      <a:endParaRPr lang="en-US" sz="11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77A5A"/>
                          </a:solidFill>
                        </a:rPr>
                        <a:t>4.1</a:t>
                      </a:r>
                      <a:endParaRPr lang="en-US" sz="11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C2126"/>
                          </a:solidFill>
                        </a:rPr>
                        <a:t>3.3</a:t>
                      </a:r>
                      <a:endParaRPr lang="en-US" sz="11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Note"/>
          <p:cNvSpPr txBox="1"/>
          <p:nvPr/>
        </p:nvSpPr>
        <p:spPr>
          <a:xfrm>
            <a:off x="457200" y="406908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2"/>
                </a:solidFill>
              </a:rPr>
              <a:t>점수는 1–5점, 가중 점수 = Σ(가중치 × 점수). 업체 B가 적합도와 레퍼런스에서 앞서고, 비용이 남은 쟁점.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선택지 평가: 워크숍 장소</a:t>
            </a:r>
            <a:endParaRPr lang="en-US" sz="2600" dirty="0"/>
          </a:p>
        </p:txBody>
      </p:sp>
      <p:graphicFrame>
        <p:nvGraphicFramePr>
          <p:cNvPr id="6" name="Scoring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80160"/>
          <a:ext cx="822960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1170432"/>
                <a:gridCol w="1170432"/>
                <a:gridCol w="1170432"/>
                <a:gridCol w="1170432"/>
                <a:gridCol w="1170432"/>
              </a:tblGrid>
              <a:tr h="47548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</a:rPr>
                        <a:t>선택지</a:t>
                      </a:r>
                      <a:endParaRPr lang="en-US" sz="12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5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</a:rPr>
                        <a:t>비용</a:t>
                      </a:r>
                      <a:endParaRPr lang="en-US" sz="12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5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</a:rPr>
                        <a:t>이동 시간</a:t>
                      </a:r>
                      <a:endParaRPr lang="en-US" sz="12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5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</a:rPr>
                        <a:t>수용 인원</a:t>
                      </a:r>
                      <a:endParaRPr lang="en-US" sz="12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5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</a:rPr>
                        <a:t>시설</a:t>
                      </a:r>
                      <a:endParaRPr lang="en-US" sz="12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5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</a:rPr>
                        <a:t>합계</a:t>
                      </a:r>
                      <a:endParaRPr lang="en-US" sz="12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5A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b="1" dirty="0">
                          <a:solidFill>
                            <a:srgbClr val="1C2126"/>
                          </a:solidFill>
                        </a:rPr>
                        <a:t>호숫가 롯지</a:t>
                      </a:r>
                      <a:endParaRPr lang="en-US" sz="12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C2126"/>
                          </a:solidFill>
                        </a:rPr>
                        <a:t>4</a:t>
                      </a:r>
                      <a:endParaRPr lang="en-US" sz="12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F0E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C2126"/>
                          </a:solidFill>
                        </a:rPr>
                        <a:t>3</a:t>
                      </a:r>
                      <a:endParaRPr lang="en-US" sz="12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C2126"/>
                          </a:solidFill>
                        </a:rPr>
                        <a:t>5</a:t>
                      </a:r>
                      <a:endParaRPr lang="en-US" sz="12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E4D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C2126"/>
                          </a:solidFill>
                        </a:rPr>
                        <a:t>4</a:t>
                      </a:r>
                      <a:endParaRPr lang="en-US" sz="12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F0E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C2126"/>
                          </a:solidFill>
                        </a:rPr>
                        <a:t>16</a:t>
                      </a:r>
                      <a:endParaRPr lang="en-US" sz="12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1F0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b="1" dirty="0">
                          <a:solidFill>
                            <a:srgbClr val="1C2126"/>
                          </a:solidFill>
                        </a:rPr>
                        <a:t>도심 호텔</a:t>
                      </a:r>
                      <a:endParaRPr lang="en-US" sz="12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C2126"/>
                          </a:solidFill>
                        </a:rPr>
                        <a:t>2</a:t>
                      </a:r>
                      <a:endParaRPr lang="en-US" sz="12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9D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C2126"/>
                          </a:solidFill>
                        </a:rPr>
                        <a:t>5</a:t>
                      </a:r>
                      <a:endParaRPr lang="en-US" sz="12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E4D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C2126"/>
                          </a:solidFill>
                        </a:rPr>
                        <a:t>5</a:t>
                      </a:r>
                      <a:endParaRPr lang="en-US" sz="12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E4D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C2126"/>
                          </a:solidFill>
                        </a:rPr>
                        <a:t>5</a:t>
                      </a:r>
                      <a:endParaRPr lang="en-US" sz="12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E4D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C2126"/>
                          </a:solidFill>
                        </a:rPr>
                        <a:t>17</a:t>
                      </a:r>
                      <a:endParaRPr lang="en-US" sz="12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1F0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b="1" dirty="0">
                          <a:solidFill>
                            <a:srgbClr val="1C2126"/>
                          </a:solidFill>
                        </a:rPr>
                        <a:t>산속 리조트</a:t>
                      </a:r>
                      <a:endParaRPr lang="en-US" sz="12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C2126"/>
                          </a:solidFill>
                        </a:rPr>
                        <a:t>3</a:t>
                      </a:r>
                      <a:endParaRPr lang="en-US" sz="12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C2126"/>
                          </a:solidFill>
                        </a:rPr>
                        <a:t>1</a:t>
                      </a:r>
                      <a:endParaRPr lang="en-US" sz="12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D5D5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C2126"/>
                          </a:solidFill>
                        </a:rPr>
                        <a:t>4</a:t>
                      </a:r>
                      <a:endParaRPr lang="en-US" sz="12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F0E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C2126"/>
                          </a:solidFill>
                        </a:rPr>
                        <a:t>3</a:t>
                      </a:r>
                      <a:endParaRPr lang="en-US" sz="12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C2126"/>
                          </a:solidFill>
                        </a:rPr>
                        <a:t>11</a:t>
                      </a:r>
                      <a:endParaRPr lang="en-US" sz="12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1F0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b="1" dirty="0">
                          <a:solidFill>
                            <a:srgbClr val="1C2126"/>
                          </a:solidFill>
                        </a:rPr>
                        <a:t>사무실 + 저녁 식사</a:t>
                      </a:r>
                      <a:endParaRPr lang="en-US" sz="12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C2126"/>
                          </a:solidFill>
                        </a:rPr>
                        <a:t>5</a:t>
                      </a:r>
                      <a:endParaRPr lang="en-US" sz="12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E4D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C2126"/>
                          </a:solidFill>
                        </a:rPr>
                        <a:t>5</a:t>
                      </a:r>
                      <a:endParaRPr lang="en-US" sz="12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E4D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C2126"/>
                          </a:solidFill>
                        </a:rPr>
                        <a:t>3</a:t>
                      </a:r>
                      <a:endParaRPr lang="en-US" sz="12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C2126"/>
                          </a:solidFill>
                        </a:rPr>
                        <a:t>2</a:t>
                      </a:r>
                      <a:endParaRPr lang="en-US" sz="12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9D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C2126"/>
                          </a:solidFill>
                        </a:rPr>
                        <a:t>15</a:t>
                      </a:r>
                      <a:endParaRPr lang="en-US" sz="12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1F0"/>
                    </a:solidFill>
                  </a:tcPr>
                </a:tc>
              </a:tr>
            </a:tbl>
          </a:graphicData>
        </a:graphic>
      </p:graphicFrame>
      <p:sp>
        <p:nvSpPr>
          <p:cNvPr id="4" name="Note"/>
          <p:cNvSpPr txBox="1"/>
          <p:nvPr/>
        </p:nvSpPr>
        <p:spPr>
          <a:xfrm>
            <a:off x="457200" y="384048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tx2"/>
                </a:solidFill>
              </a:rPr>
              <a:t>1 = 미흡, 5 = 우수. 도심 호텔이 최고점, 호텔 날짜가 안 되면 호숫가 롯지가 대안.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ArumSoft Navy">
  <a:themeElements>
    <a:clrScheme name="ArumSoft Navy">
      <a:dk1>
        <a:srgbClr val="1C2126"/>
      </a:dk1>
      <a:lt1>
        <a:srgbClr val="FFFFFF"/>
      </a:lt1>
      <a:dk2>
        <a:srgbClr val="5B6670"/>
      </a:dk2>
      <a:lt2>
        <a:srgbClr val="F3F5F7"/>
      </a:lt2>
      <a:accent1>
        <a:srgbClr val="1E2A5A"/>
      </a:accent1>
      <a:accent2>
        <a:srgbClr val="F2A93B"/>
      </a:accent2>
      <a:accent3>
        <a:srgbClr val="4C5C9C"/>
      </a:accent3>
      <a:accent4>
        <a:srgbClr val="DCE1F0"/>
      </a:accent4>
      <a:accent5>
        <a:srgbClr val="177A5A"/>
      </a:accent5>
      <a:accent6>
        <a:srgbClr val="E3E7EA"/>
      </a:accent6>
      <a:hlink>
        <a:srgbClr val="1E2A5A"/>
      </a:hlink>
      <a:folHlink>
        <a:srgbClr val="4C5C9C"/>
      </a:folHlink>
    </a:clrScheme>
    <a:fontScheme name="ArumSoft Navy">
      <a:majorFont>
        <a:latin typeface="Calibr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비교표와 가격표</dc:title>
  <dc:subject>PptxGenJS Presentation</dc:subject>
  <dc:creator>ArumSoft Learning</dc:creator>
  <cp:lastModifiedBy>ArumSoft Learning</cp:lastModifiedBy>
  <cp:revision>1</cp:revision>
  <dcterms:created xsi:type="dcterms:W3CDTF">2026-11-04T02:58:39Z</dcterms:created>
  <dcterms:modified xsi:type="dcterms:W3CDTF">2026-11-04T02:58:39Z</dcterms:modified>
</cp:coreProperties>
</file>