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4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요약" id="{447a5742-d020-0a31-26a4-0129a1600607}">
          <p14:sldIdLst>
            <p14:sldId id="256"/>
            <p14:sldId id="257"/>
          </p14:sldIdLst>
        </p14:section>
        <p14:section name="성과" id="{0f94545b-5143-8ba9-8f63-5afe680bc9a0}">
          <p14:sldIdLst>
            <p14:sldId id="258"/>
            <p14:sldId id="259"/>
          </p14:sldIdLst>
        </p14:section>
        <p14:section name="건강도와 계획" id="{c0f277fa-6691-a4ba-b57b-e24f048675fe}">
          <p14:sldIdLst>
            <p14:sldId id="260"/>
            <p14:sldId id="26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5B6670"/>
                </a:solidFill>
                <a:latin typeface="+mn-lt"/>
              </a:defRPr>
            </a:pPr>
            <a:r>
              <a:rPr sz="1200" b="0" i="0" u="none" strike="noStrike">
                <a:solidFill>
                  <a:srgbClr val="5B6670"/>
                </a:solidFill>
                <a:latin typeface="+mn-lt"/>
              </a:rPr>
              <a:t>주간 활성 사용자 (월 평균)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주간 활성 사용자 (월 평균)</c:v>
                </c:pt>
              </c:strCache>
            </c:strRef>
          </c:tx>
          <c:spPr>
            <a:solidFill>
              <a:srgbClr val="1E2A5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B6670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1월</c:v>
                  </c:pt>
                  <c:pt idx="1">
                    <c:v>2월</c:v>
                  </c:pt>
                  <c:pt idx="2">
                    <c:v>3월</c:v>
                  </c:pt>
                  <c:pt idx="3">
                    <c:v>4월</c:v>
                  </c:pt>
                  <c:pt idx="4">
                    <c:v>5월</c:v>
                  </c:pt>
                  <c:pt idx="5">
                    <c:v>6월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820</c:v>
                </c:pt>
                <c:pt idx="1">
                  <c:v>870</c:v>
                </c:pt>
                <c:pt idx="2">
                  <c:v>1050</c:v>
                </c:pt>
                <c:pt idx="3">
                  <c:v>1110</c:v>
                </c:pt>
                <c:pt idx="4">
                  <c:v>1190</c:v>
                </c:pt>
                <c:pt idx="5">
                  <c:v>1240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5B6670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B6670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3E7EA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B6670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rgbClr val="1E2A5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463040"/>
            <a:ext cx="768096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Title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743200"/>
            <a:ext cx="768096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rgbClr val="DCE1F0"/>
                </a:solidFill>
              </a:defRPr>
            </a:lvl1pPr>
          </a:lstStyle>
          <a:p>
            <a:pPr algn="l" indent="0" marL="0">
              <a:buNone/>
            </a:pPr>
            <a:r>
              <a:rPr lang="en-US" sz="1800" dirty="0">
                <a:solidFill>
                  <a:srgbClr val="DCE1F0"/>
                </a:solidFill>
              </a:rPr>
              <a:t>Subtitle</a:t>
            </a:r>
            <a:endParaRPr lang="en-US" sz="1800" dirty="0"/>
          </a:p>
        </p:txBody>
      </p:sp>
      <p:sp>
        <p:nvSpPr>
          <p:cNvPr id="4" name="Text 0"/>
          <p:cNvSpPr/>
          <p:nvPr/>
        </p:nvSpPr>
        <p:spPr>
          <a:xfrm>
            <a:off x="731520" y="434340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CE1F0"/>
                </a:solidFill>
              </a:rPr>
              <a:t> </a:t>
            </a:r>
            <a:endParaRPr lang="en-US" sz="11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Title</a:t>
            </a:r>
            <a:endParaRPr lang="en-US" sz="26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패덤 애널리틱스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E2A5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280160"/>
            <a:ext cx="768096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Title</a:t>
            </a:r>
            <a:endParaRPr lang="en-US" sz="3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560320"/>
            <a:ext cx="768096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rgbClr val="DCE1F0"/>
                </a:solidFill>
              </a:defRPr>
            </a:lvl1pPr>
          </a:lstStyle>
          <a:p>
            <a:pPr algn="l" indent="0" marL="0">
              <a:buNone/>
            </a:pPr>
            <a:r>
              <a:rPr lang="en-US" sz="1600" dirty="0">
                <a:solidFill>
                  <a:srgbClr val="DCE1F0"/>
                </a:solidFill>
              </a:rPr>
              <a:t>Body</a:t>
            </a: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463040"/>
            <a:ext cx="7680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2026년 2분기 사업 리뷰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743200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DCE1F0"/>
                </a:solidFill>
              </a:rPr>
              <a:t>패덤 애널리틱스 · 고객: 메리디안 리테일 · 담당: 이서연, 최수아 · 2026년 7월 9일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2분기 한눈에: 사용 증가, 연동 하나 미완료</a:t>
            </a:r>
            <a:endParaRPr lang="en-US" sz="2600" dirty="0"/>
          </a:p>
        </p:txBody>
      </p:sp>
      <p:sp>
        <p:nvSpPr>
          <p:cNvPr id="3" name="Tile 주간 활성 사용자 (+18%)"/>
          <p:cNvSpPr/>
          <p:nvPr/>
        </p:nvSpPr>
        <p:spPr>
          <a:xfrm>
            <a:off x="457200" y="1234440"/>
            <a:ext cx="1920240" cy="1325880"/>
          </a:xfrm>
          <a:prstGeom prst="roundRect">
            <a:avLst>
              <a:gd name="adj" fmla="val 5517"/>
            </a:avLst>
          </a:prstGeom>
          <a:solidFill>
            <a:schemeClr val="accent1"/>
          </a:solidFill>
          <a:ln/>
        </p:spPr>
      </p:sp>
      <p:sp>
        <p:nvSpPr>
          <p:cNvPr id="4" name="Stat"/>
          <p:cNvSpPr txBox="1"/>
          <p:nvPr/>
        </p:nvSpPr>
        <p:spPr>
          <a:xfrm>
            <a:off x="640080" y="1371600"/>
            <a:ext cx="1554480" cy="7292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2"/>
                </a:solidFill>
              </a:rPr>
              <a:t>1,240명</a:t>
            </a:r>
            <a:endParaRPr lang="en-US" sz="2600" dirty="0"/>
          </a:p>
        </p:txBody>
      </p:sp>
      <p:sp>
        <p:nvSpPr>
          <p:cNvPr id="5" name="Stat label"/>
          <p:cNvSpPr txBox="1"/>
          <p:nvPr/>
        </p:nvSpPr>
        <p:spPr>
          <a:xfrm>
            <a:off x="640080" y="2056486"/>
            <a:ext cx="1554480" cy="464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주간 활성 사용자 (+18%)</a:t>
            </a:r>
            <a:endParaRPr lang="en-US" sz="1100" dirty="0"/>
          </a:p>
        </p:txBody>
      </p:sp>
      <p:sp>
        <p:nvSpPr>
          <p:cNvPr id="6" name="Tile 대시보드 적용 매장"/>
          <p:cNvSpPr/>
          <p:nvPr/>
        </p:nvSpPr>
        <p:spPr>
          <a:xfrm>
            <a:off x="2560320" y="1234440"/>
            <a:ext cx="1920240" cy="1325880"/>
          </a:xfrm>
          <a:prstGeom prst="roundRect">
            <a:avLst>
              <a:gd name="adj" fmla="val 5517"/>
            </a:avLst>
          </a:prstGeom>
          <a:solidFill>
            <a:schemeClr val="bg2"/>
          </a:solidFill>
          <a:ln/>
        </p:spPr>
      </p:sp>
      <p:sp>
        <p:nvSpPr>
          <p:cNvPr id="7" name="Stat"/>
          <p:cNvSpPr txBox="1"/>
          <p:nvPr/>
        </p:nvSpPr>
        <p:spPr>
          <a:xfrm>
            <a:off x="2743200" y="1371600"/>
            <a:ext cx="1554480" cy="7292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1"/>
                </a:solidFill>
              </a:rPr>
              <a:t>94%</a:t>
            </a:r>
            <a:endParaRPr lang="en-US" sz="2600" dirty="0"/>
          </a:p>
        </p:txBody>
      </p:sp>
      <p:sp>
        <p:nvSpPr>
          <p:cNvPr id="8" name="Stat label"/>
          <p:cNvSpPr txBox="1"/>
          <p:nvPr/>
        </p:nvSpPr>
        <p:spPr>
          <a:xfrm>
            <a:off x="2743200" y="2056486"/>
            <a:ext cx="1554480" cy="464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대시보드 적용 매장</a:t>
            </a:r>
            <a:endParaRPr lang="en-US" sz="1100" dirty="0"/>
          </a:p>
        </p:txBody>
      </p:sp>
      <p:sp>
        <p:nvSpPr>
          <p:cNvPr id="9" name="Tile 평균 인사이트 도출 시간 (기존 9시간)"/>
          <p:cNvSpPr/>
          <p:nvPr/>
        </p:nvSpPr>
        <p:spPr>
          <a:xfrm>
            <a:off x="4663440" y="1234440"/>
            <a:ext cx="1920240" cy="1325880"/>
          </a:xfrm>
          <a:prstGeom prst="roundRect">
            <a:avLst>
              <a:gd name="adj" fmla="val 5517"/>
            </a:avLst>
          </a:prstGeom>
          <a:solidFill>
            <a:schemeClr val="bg2"/>
          </a:solidFill>
          <a:ln/>
        </p:spPr>
      </p:sp>
      <p:sp>
        <p:nvSpPr>
          <p:cNvPr id="10" name="Stat"/>
          <p:cNvSpPr txBox="1"/>
          <p:nvPr/>
        </p:nvSpPr>
        <p:spPr>
          <a:xfrm>
            <a:off x="4846320" y="1371600"/>
            <a:ext cx="1554480" cy="7292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1"/>
                </a:solidFill>
              </a:rPr>
              <a:t>3.2시간</a:t>
            </a:r>
            <a:endParaRPr lang="en-US" sz="2600" dirty="0"/>
          </a:p>
        </p:txBody>
      </p:sp>
      <p:sp>
        <p:nvSpPr>
          <p:cNvPr id="11" name="Stat label"/>
          <p:cNvSpPr txBox="1"/>
          <p:nvPr/>
        </p:nvSpPr>
        <p:spPr>
          <a:xfrm>
            <a:off x="4846320" y="2056486"/>
            <a:ext cx="1554480" cy="464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평균 인사이트 도출 시간 (기존 9시간)</a:t>
            </a:r>
            <a:endParaRPr lang="en-US" sz="1100" dirty="0"/>
          </a:p>
        </p:txBody>
      </p:sp>
      <p:sp>
        <p:nvSpPr>
          <p:cNvPr id="12" name="Tile 이번 분기 절감 효과"/>
          <p:cNvSpPr/>
          <p:nvPr/>
        </p:nvSpPr>
        <p:spPr>
          <a:xfrm>
            <a:off x="6766560" y="1234440"/>
            <a:ext cx="1920240" cy="1325880"/>
          </a:xfrm>
          <a:prstGeom prst="roundRect">
            <a:avLst>
              <a:gd name="adj" fmla="val 5517"/>
            </a:avLst>
          </a:prstGeom>
          <a:solidFill>
            <a:schemeClr val="bg2"/>
          </a:solidFill>
          <a:ln/>
        </p:spPr>
      </p:sp>
      <p:sp>
        <p:nvSpPr>
          <p:cNvPr id="13" name="Stat"/>
          <p:cNvSpPr txBox="1"/>
          <p:nvPr/>
        </p:nvSpPr>
        <p:spPr>
          <a:xfrm>
            <a:off x="6949440" y="1371600"/>
            <a:ext cx="1554480" cy="7292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1"/>
                </a:solidFill>
              </a:rPr>
              <a:t>5.5억 원</a:t>
            </a:r>
            <a:endParaRPr lang="en-US" sz="2600" dirty="0"/>
          </a:p>
        </p:txBody>
      </p:sp>
      <p:sp>
        <p:nvSpPr>
          <p:cNvPr id="14" name="Stat label"/>
          <p:cNvSpPr txBox="1"/>
          <p:nvPr/>
        </p:nvSpPr>
        <p:spPr>
          <a:xfrm>
            <a:off x="6949440" y="2056486"/>
            <a:ext cx="1554480" cy="464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이번 분기 절감 효과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27889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tx2"/>
                </a:solidFill>
              </a:rPr>
              <a:t>요약</a:t>
            </a:r>
            <a:endParaRPr lang="en-US" sz="1100" dirty="0"/>
          </a:p>
        </p:txBody>
      </p:sp>
      <p:sp>
        <p:nvSpPr>
          <p:cNvPr id="16" name="Summary"/>
          <p:cNvSpPr txBox="1"/>
          <p:nvPr/>
        </p:nvSpPr>
        <p:spPr>
          <a:xfrm>
            <a:off x="457200" y="3063240"/>
            <a:ext cx="8229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메리디안은 5월에 마지막 40개 매장에 대시보드를 적용했고 주간 활성 사용자가 18% 늘었습니다. 재무팀은 마진 보고서를 월 마감의 기준 자료로 채택했습니다. 반품 데이터 ERP 연동은 아직 열려 있으며 7월 24일 수정 예정으로, 이번 리뷰의 핵심 안건입니다.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분기 내내 매달 사용량 증가</a:t>
            </a:r>
            <a:endParaRPr lang="en-US" sz="26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457200" y="1188720"/>
          <a:ext cx="5303520" cy="33832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Notes card"/>
          <p:cNvSpPr/>
          <p:nvPr/>
        </p:nvSpPr>
        <p:spPr>
          <a:xfrm>
            <a:off x="6035040" y="1188720"/>
            <a:ext cx="2651760" cy="3383280"/>
          </a:xfrm>
          <a:prstGeom prst="roundRect">
            <a:avLst>
              <a:gd name="adj" fmla="val 2759"/>
            </a:avLst>
          </a:prstGeom>
          <a:solidFill>
            <a:schemeClr val="bg2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6217920" y="132588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tx2"/>
                </a:solidFill>
              </a:rPr>
              <a:t>주요 내용</a:t>
            </a:r>
            <a:endParaRPr lang="en-US" sz="1100" dirty="0"/>
          </a:p>
        </p:txBody>
      </p:sp>
      <p:sp>
        <p:nvSpPr>
          <p:cNvPr id="6" name="Bullets"/>
          <p:cNvSpPr txBox="1"/>
          <p:nvPr/>
        </p:nvSpPr>
        <p:spPr>
          <a:xfrm>
            <a:off x="6217920" y="1645920"/>
            <a:ext cx="22860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매장 관리자: 주간 활성 71%, 52%에서 상승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재무팀: 마진 보고서 100% 사용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모바일 사용이 세션의 38%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잘된 것과 아쉬운 것</a:t>
            </a:r>
            <a:endParaRPr lang="en-US" sz="2600" dirty="0"/>
          </a:p>
        </p:txBody>
      </p:sp>
      <p:sp>
        <p:nvSpPr>
          <p:cNvPr id="3" name="Panel 잘된 것"/>
          <p:cNvSpPr/>
          <p:nvPr/>
        </p:nvSpPr>
        <p:spPr>
          <a:xfrm>
            <a:off x="457200" y="1234440"/>
            <a:ext cx="4023360" cy="3200400"/>
          </a:xfrm>
          <a:prstGeom prst="roundRect">
            <a:avLst>
              <a:gd name="adj" fmla="val 2286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58368" y="1344168"/>
            <a:ext cx="362102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잘된 것</a:t>
            </a:r>
            <a:endParaRPr lang="en-US" sz="1300" dirty="0"/>
          </a:p>
        </p:txBody>
      </p:sp>
      <p:sp>
        <p:nvSpPr>
          <p:cNvPr id="5" name="Panel text"/>
          <p:cNvSpPr txBox="1"/>
          <p:nvPr/>
        </p:nvSpPr>
        <p:spPr>
          <a:xfrm>
            <a:off x="658368" y="1673352"/>
            <a:ext cx="3621024" cy="2670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212개 매장 전체 적용, 3주 조기 완료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재무팀의 스프레드시트 절차를 마진 보고서가 대체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기능 요청 2건 출시: 매장 비교, PDF 내보내기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4월 교육 후 지원 티켓 35% 감소</a:t>
            </a:r>
            <a:endParaRPr lang="en-US" sz="1100" dirty="0"/>
          </a:p>
        </p:txBody>
      </p:sp>
      <p:sp>
        <p:nvSpPr>
          <p:cNvPr id="6" name="Panel 아쉬운 것"/>
          <p:cNvSpPr/>
          <p:nvPr/>
        </p:nvSpPr>
        <p:spPr>
          <a:xfrm>
            <a:off x="4663440" y="1234440"/>
            <a:ext cx="4023360" cy="3200400"/>
          </a:xfrm>
          <a:prstGeom prst="roundRect">
            <a:avLst>
              <a:gd name="adj" fmla="val 2286"/>
            </a:avLst>
          </a:prstGeom>
          <a:solidFill>
            <a:schemeClr val="bg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864608" y="1344168"/>
            <a:ext cx="362102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아쉬운 것</a:t>
            </a:r>
            <a:endParaRPr lang="en-US" sz="1300" dirty="0"/>
          </a:p>
        </p:txBody>
      </p:sp>
      <p:sp>
        <p:nvSpPr>
          <p:cNvPr id="8" name="Panel text"/>
          <p:cNvSpPr txBox="1"/>
          <p:nvPr/>
        </p:nvSpPr>
        <p:spPr>
          <a:xfrm>
            <a:off x="4864608" y="1673352"/>
            <a:ext cx="3621024" cy="2670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반품 연동 두 차례 지연 (공급사 API 변경)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지역 관리자의 예측 화면 사용 저조 (22%)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5월 중 4일 데이터 갱신 지연 (5월 19일 해결)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계정 건강도</a:t>
            </a:r>
            <a:endParaRPr lang="en-US" sz="2600" dirty="0"/>
          </a:p>
        </p:txBody>
      </p:sp>
      <p:graphicFrame>
        <p:nvGraphicFramePr>
          <p:cNvPr id="6" name="Health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822960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1463040"/>
                <a:gridCol w="4389120"/>
              </a:tblGrid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영역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상태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비고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사용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77A5A"/>
                          </a:solidFill>
                        </a:rPr>
                        <a:t>양호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WAU 1,240명, 매장 94%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실현 가치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77A5A"/>
                          </a:solidFill>
                        </a:rPr>
                        <a:t>양호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메리디안 재무팀 집계 절감 5.5억 원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연동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B8860B"/>
                          </a:solidFill>
                        </a:rPr>
                        <a:t>주의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반품 데이터 7월 24일 수정 예정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지원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77A5A"/>
                          </a:solidFill>
                        </a:rPr>
                        <a:t>양호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티켓 −35%, CSAT 4.7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갱신 (2026년 12월)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77A5A"/>
                          </a:solidFill>
                        </a:rPr>
                        <a:t>양호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챔피언: CFO, 확장 논의 중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3분기 우선순위</a:t>
            </a:r>
            <a:endParaRPr lang="en-US" sz="2600" dirty="0"/>
          </a:p>
        </p:txBody>
      </p:sp>
      <p:sp>
        <p:nvSpPr>
          <p:cNvPr id="3" name="Step 1"/>
          <p:cNvSpPr/>
          <p:nvPr/>
        </p:nvSpPr>
        <p:spPr>
          <a:xfrm>
            <a:off x="457200" y="1280160"/>
            <a:ext cx="2682240" cy="822960"/>
          </a:xfrm>
          <a:prstGeom prst="chevron">
            <a:avLst/>
          </a:prstGeom>
          <a:solidFill>
            <a:schemeClr val="accent1"/>
          </a:solidFill>
          <a:ln/>
        </p:spPr>
      </p:sp>
      <p:sp>
        <p:nvSpPr>
          <p:cNvPr id="4" name="Step text"/>
          <p:cNvSpPr txBox="1"/>
          <p:nvPr/>
        </p:nvSpPr>
        <p:spPr>
          <a:xfrm>
            <a:off x="777240" y="1280160"/>
            <a:ext cx="2042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7월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</p:txBody>
      </p:sp>
      <p:sp>
        <p:nvSpPr>
          <p:cNvPr id="5" name="Step 2"/>
          <p:cNvSpPr/>
          <p:nvPr/>
        </p:nvSpPr>
        <p:spPr>
          <a:xfrm>
            <a:off x="3230880" y="1280160"/>
            <a:ext cx="2682240" cy="822960"/>
          </a:xfrm>
          <a:prstGeom prst="chevron">
            <a:avLst/>
          </a:prstGeom>
          <a:solidFill>
            <a:schemeClr val="accent1"/>
          </a:solidFill>
          <a:ln/>
        </p:spPr>
      </p:sp>
      <p:sp>
        <p:nvSpPr>
          <p:cNvPr id="6" name="Step text"/>
          <p:cNvSpPr txBox="1"/>
          <p:nvPr/>
        </p:nvSpPr>
        <p:spPr>
          <a:xfrm>
            <a:off x="3550920" y="1280160"/>
            <a:ext cx="2042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8월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</p:txBody>
      </p:sp>
      <p:sp>
        <p:nvSpPr>
          <p:cNvPr id="7" name="Step 3"/>
          <p:cNvSpPr/>
          <p:nvPr/>
        </p:nvSpPr>
        <p:spPr>
          <a:xfrm>
            <a:off x="6004560" y="1280160"/>
            <a:ext cx="2682240" cy="822960"/>
          </a:xfrm>
          <a:prstGeom prst="chevron">
            <a:avLst/>
          </a:prstGeom>
          <a:solidFill>
            <a:schemeClr val="accent1"/>
          </a:solidFill>
          <a:ln/>
        </p:spPr>
      </p:sp>
      <p:sp>
        <p:nvSpPr>
          <p:cNvPr id="8" name="Step text"/>
          <p:cNvSpPr txBox="1"/>
          <p:nvPr/>
        </p:nvSpPr>
        <p:spPr>
          <a:xfrm>
            <a:off x="6324600" y="1280160"/>
            <a:ext cx="2042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9월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</p:txBody>
      </p:sp>
      <p:sp>
        <p:nvSpPr>
          <p:cNvPr id="9" name="Priority"/>
          <p:cNvSpPr txBox="1"/>
          <p:nvPr/>
        </p:nvSpPr>
        <p:spPr>
          <a:xfrm>
            <a:off x="548640" y="2240280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반품 연동 마무리, 지역 관리자 예측 교육</a:t>
            </a:r>
            <a:endParaRPr lang="en-US" sz="1200" dirty="0"/>
          </a:p>
        </p:txBody>
      </p:sp>
      <p:sp>
        <p:nvSpPr>
          <p:cNvPr id="10" name="Priority"/>
          <p:cNvSpPr txBox="1"/>
          <p:nvPr/>
        </p:nvSpPr>
        <p:spPr>
          <a:xfrm>
            <a:off x="3322015" y="2240280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공급사 스코어카드 모듈 출시 (20개 매장 파일럿)</a:t>
            </a:r>
            <a:endParaRPr lang="en-US" sz="1200" dirty="0"/>
          </a:p>
        </p:txBody>
      </p:sp>
      <p:sp>
        <p:nvSpPr>
          <p:cNvPr id="11" name="Priority"/>
          <p:cNvSpPr txBox="1"/>
          <p:nvPr/>
        </p:nvSpPr>
        <p:spPr>
          <a:xfrm>
            <a:off x="6095390" y="2240280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이커머스 데이터 확장을 포함한 갱신 제안</a:t>
            </a:r>
            <a:endParaRPr lang="en-US" sz="1200" dirty="0"/>
          </a:p>
        </p:txBody>
      </p:sp>
      <p:sp>
        <p:nvSpPr>
          <p:cNvPr id="12" name="Asks"/>
          <p:cNvSpPr/>
          <p:nvPr/>
        </p:nvSpPr>
        <p:spPr>
          <a:xfrm>
            <a:off x="457200" y="3200400"/>
            <a:ext cx="8229600" cy="1280160"/>
          </a:xfrm>
          <a:prstGeom prst="roundRect">
            <a:avLst>
              <a:gd name="adj" fmla="val 5714"/>
            </a:avLst>
          </a:prstGeom>
          <a:solidFill>
            <a:schemeClr val="accent4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85800" y="32918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요청 사항</a:t>
            </a:r>
            <a:endParaRPr lang="en-US" sz="1100" dirty="0"/>
          </a:p>
        </p:txBody>
      </p:sp>
      <p:sp>
        <p:nvSpPr>
          <p:cNvPr id="14" name="Bullets"/>
          <p:cNvSpPr txBox="1"/>
          <p:nvPr/>
        </p:nvSpPr>
        <p:spPr>
          <a:xfrm>
            <a:off x="685800" y="3584448"/>
            <a:ext cx="7772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예측 챔피언으로 지역 관리자 2명 지정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스코어카드 파일럿용 공급사 데이터 접근 확인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9월 15일까지 갱신 일정 합의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rumSoft Navy">
  <a:themeElements>
    <a:clrScheme name="ArumSoft Navy">
      <a:dk1>
        <a:srgbClr val="1C2126"/>
      </a:dk1>
      <a:lt1>
        <a:srgbClr val="FFFFFF"/>
      </a:lt1>
      <a:dk2>
        <a:srgbClr val="5B6670"/>
      </a:dk2>
      <a:lt2>
        <a:srgbClr val="F3F5F7"/>
      </a:lt2>
      <a:accent1>
        <a:srgbClr val="1E2A5A"/>
      </a:accent1>
      <a:accent2>
        <a:srgbClr val="F2A93B"/>
      </a:accent2>
      <a:accent3>
        <a:srgbClr val="4C5C9C"/>
      </a:accent3>
      <a:accent4>
        <a:srgbClr val="DCE1F0"/>
      </a:accent4>
      <a:accent5>
        <a:srgbClr val="177A5A"/>
      </a:accent5>
      <a:accent6>
        <a:srgbClr val="E3E7EA"/>
      </a:accent6>
      <a:hlink>
        <a:srgbClr val="1E2A5A"/>
      </a:hlink>
      <a:folHlink>
        <a:srgbClr val="4C5C9C"/>
      </a:folHlink>
    </a:clrScheme>
    <a:fontScheme name="ArumSoft Navy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2026년 2분기 사업 리뷰</dc:title>
  <dc:subject>PptxGenJS Presentation</dc:subject>
  <dc:creator>ArumSoft Learning</dc:creator>
  <cp:lastModifiedBy>ArumSoft Learning</cp:lastModifiedBy>
  <cp:revision>1</cp:revision>
  <dcterms:created xsi:type="dcterms:W3CDTF">2026-11-04T02:57:03Z</dcterms:created>
  <dcterms:modified xsi:type="dcterms:W3CDTF">2026-11-04T02:57:03Z</dcterms:modified>
</cp:coreProperties>
</file>