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6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목표" id="{549e490d-6c7b-34e5-1672-e988141b8ddd}">
          <p14:sldIdLst>
            <p14:sldId id="256"/>
            <p14:sldId id="257"/>
          </p14:sldIdLst>
        </p14:section>
        <p14:section name="고객과 포지셔닝" id="{faa4d922-6de3-543d-9d53-c60d95e045c6}">
          <p14:sldIdLst>
            <p14:sldId id="258"/>
            <p14:sldId id="259"/>
          </p14:sldIdLst>
        </p14:section>
        <p14:section name="채널과 일정" id="{5a05125f-a03f-b110-7847-f738ce29eb46}">
          <p14:sldIdLst>
            <p14:sldId id="260"/>
            <p14:sldId id="261"/>
          </p14:sldIdLst>
        </p14:section>
        <p14:section name="예산과 측정" id="{b793dbeb-c55e-62e5-2efd-e011735f8777}">
          <p14:sldIdLst>
            <p14:sldId id="262"/>
            <p14:sldId id="26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charts/_rels/chart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5B6670"/>
                </a:solidFill>
                <a:latin typeface="+mn-lt"/>
              </a:defRPr>
            </a:pPr>
            <a:r>
              <a:rPr sz="1200" b="0" i="0" u="none" strike="noStrike">
                <a:solidFill>
                  <a:srgbClr val="5B6670"/>
                </a:solidFill>
                <a:latin typeface="+mn-lt"/>
              </a:rPr>
              <a:t>2027년 채널별 예산 (억 원)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2027년 채널별 예산 (억 원)</c:v>
                </c:pt>
              </c:strCache>
            </c:strRef>
          </c:tx>
          <c:spPr>
            <a:solidFill>
              <a:srgbClr val="1E2A5A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B6670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유료 소셜</c:v>
                  </c:pt>
                  <c:pt idx="1">
                    <c:v>검색</c:v>
                  </c:pt>
                  <c:pt idx="2">
                    <c:v>이메일·문자</c:v>
                  </c:pt>
                  <c:pt idx="3">
                    <c:v>파트너십</c:v>
                  </c:pt>
                  <c:pt idx="4">
                    <c:v>콘텐츠·PR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2.4</c:v>
                </c:pt>
                <c:pt idx="1">
                  <c:v>1.2</c:v>
                </c:pt>
                <c:pt idx="2">
                  <c:v>0.3</c:v>
                </c:pt>
                <c:pt idx="3">
                  <c:v>0.5</c:v>
                </c:pt>
                <c:pt idx="4">
                  <c:v>0.45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b="0" i="0" strike="noStrike" sz="900" u="none">
                  <a:solidFill>
                    <a:srgbClr val="5B6670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B6670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6350" cap="flat">
              <a:solidFill>
                <a:srgbClr val="E3E7EA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B6670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rgbClr val="1E2A5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463040"/>
            <a:ext cx="768096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Title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743200"/>
            <a:ext cx="768096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rgbClr val="DCE1F0"/>
                </a:solidFill>
              </a:defRPr>
            </a:lvl1pPr>
          </a:lstStyle>
          <a:p>
            <a:pPr algn="l" indent="0" marL="0">
              <a:buNone/>
            </a:pPr>
            <a:r>
              <a:rPr lang="en-US" sz="1800" dirty="0">
                <a:solidFill>
                  <a:srgbClr val="DCE1F0"/>
                </a:solidFill>
              </a:rPr>
              <a:t>Subtitle</a:t>
            </a:r>
            <a:endParaRPr lang="en-US" sz="1800" dirty="0"/>
          </a:p>
        </p:txBody>
      </p:sp>
      <p:sp>
        <p:nvSpPr>
          <p:cNvPr id="4" name="Text 0"/>
          <p:cNvSpPr/>
          <p:nvPr/>
        </p:nvSpPr>
        <p:spPr>
          <a:xfrm>
            <a:off x="731520" y="434340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CE1F0"/>
                </a:solidFill>
              </a:rPr>
              <a:t> </a:t>
            </a:r>
            <a:endParaRPr lang="en-US" sz="11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6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Title</a:t>
            </a:r>
            <a:endParaRPr lang="en-US" sz="26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케스트렐 커피 로스터스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E2A5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280160"/>
            <a:ext cx="768096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Title</a:t>
            </a:r>
            <a:endParaRPr lang="en-US" sz="3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560320"/>
            <a:ext cx="768096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dirty="0">
                <a:solidFill>
                  <a:srgbClr val="DCE1F0"/>
                </a:solidFill>
              </a:defRPr>
            </a:lvl1pPr>
          </a:lstStyle>
          <a:p>
            <a:pPr algn="l" indent="0" marL="0">
              <a:buNone/>
            </a:pPr>
            <a:r>
              <a:rPr lang="en-US" sz="1600" dirty="0">
                <a:solidFill>
                  <a:srgbClr val="DCE1F0"/>
                </a:solidFill>
              </a:rPr>
              <a:t>Body</a:t>
            </a: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463040"/>
            <a:ext cx="7680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2027년 마케팅 계획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743200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DCE1F0"/>
                </a:solidFill>
              </a:rPr>
              <a:t>케스트렐 커피 로스터스 · 소비자 직접 구독 · 작성: 오유진 마케팅 총괄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올해의 목표 세 가지</a:t>
            </a:r>
            <a:endParaRPr lang="en-US" sz="2600" dirty="0"/>
          </a:p>
        </p:txBody>
      </p:sp>
      <p:sp>
        <p:nvSpPr>
          <p:cNvPr id="3" name="Tile 12월 기준 활성 구독자 (7,400명에서)"/>
          <p:cNvSpPr/>
          <p:nvPr/>
        </p:nvSpPr>
        <p:spPr>
          <a:xfrm>
            <a:off x="457200" y="1371600"/>
            <a:ext cx="2560320" cy="2011680"/>
          </a:xfrm>
          <a:prstGeom prst="roundRect">
            <a:avLst>
              <a:gd name="adj" fmla="val 3636"/>
            </a:avLst>
          </a:prstGeom>
          <a:solidFill>
            <a:schemeClr val="accent1"/>
          </a:solidFill>
          <a:ln/>
        </p:spPr>
      </p:sp>
      <p:sp>
        <p:nvSpPr>
          <p:cNvPr id="4" name="Stat"/>
          <p:cNvSpPr txBox="1"/>
          <p:nvPr/>
        </p:nvSpPr>
        <p:spPr>
          <a:xfrm>
            <a:off x="640080" y="1508760"/>
            <a:ext cx="2194560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12,000명</a:t>
            </a:r>
            <a:endParaRPr lang="en-US" sz="3200" dirty="0"/>
          </a:p>
        </p:txBody>
      </p:sp>
      <p:sp>
        <p:nvSpPr>
          <p:cNvPr id="5" name="Stat label"/>
          <p:cNvSpPr txBox="1"/>
          <p:nvPr/>
        </p:nvSpPr>
        <p:spPr>
          <a:xfrm>
            <a:off x="640080" y="2618842"/>
            <a:ext cx="219456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12월 기준 활성 구독자 (7,400명에서)</a:t>
            </a:r>
            <a:endParaRPr lang="en-US" sz="1100" dirty="0"/>
          </a:p>
        </p:txBody>
      </p:sp>
      <p:sp>
        <p:nvSpPr>
          <p:cNvPr id="6" name="Tile 구독자 1명 획득 비용 (6.6만 원에서)"/>
          <p:cNvSpPr/>
          <p:nvPr/>
        </p:nvSpPr>
        <p:spPr>
          <a:xfrm>
            <a:off x="3291840" y="1371600"/>
            <a:ext cx="2560320" cy="2011680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/>
        </p:spPr>
      </p:sp>
      <p:sp>
        <p:nvSpPr>
          <p:cNvPr id="7" name="Stat"/>
          <p:cNvSpPr txBox="1"/>
          <p:nvPr/>
        </p:nvSpPr>
        <p:spPr>
          <a:xfrm>
            <a:off x="3474720" y="1508760"/>
            <a:ext cx="2194560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1"/>
                </a:solidFill>
              </a:rPr>
              <a:t>5만 원 미만</a:t>
            </a:r>
            <a:endParaRPr lang="en-US" sz="3200" dirty="0"/>
          </a:p>
        </p:txBody>
      </p:sp>
      <p:sp>
        <p:nvSpPr>
          <p:cNvPr id="8" name="Stat label"/>
          <p:cNvSpPr txBox="1"/>
          <p:nvPr/>
        </p:nvSpPr>
        <p:spPr>
          <a:xfrm>
            <a:off x="3474720" y="2618842"/>
            <a:ext cx="219456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구독자 1명 획득 비용 (6.6만 원에서)</a:t>
            </a:r>
            <a:endParaRPr lang="en-US" sz="1100" dirty="0"/>
          </a:p>
        </p:txBody>
      </p:sp>
      <p:sp>
        <p:nvSpPr>
          <p:cNvPr id="9" name="Tile 12개월 유지율 (61%에서)"/>
          <p:cNvSpPr/>
          <p:nvPr/>
        </p:nvSpPr>
        <p:spPr>
          <a:xfrm>
            <a:off x="6126480" y="1371600"/>
            <a:ext cx="2560320" cy="2011680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/>
        </p:spPr>
      </p:sp>
      <p:sp>
        <p:nvSpPr>
          <p:cNvPr id="10" name="Stat"/>
          <p:cNvSpPr txBox="1"/>
          <p:nvPr/>
        </p:nvSpPr>
        <p:spPr>
          <a:xfrm>
            <a:off x="6309360" y="1508760"/>
            <a:ext cx="2194560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1"/>
                </a:solidFill>
              </a:rPr>
              <a:t>68%</a:t>
            </a:r>
            <a:endParaRPr lang="en-US" sz="3200" dirty="0"/>
          </a:p>
        </p:txBody>
      </p:sp>
      <p:sp>
        <p:nvSpPr>
          <p:cNvPr id="11" name="Stat label"/>
          <p:cNvSpPr txBox="1"/>
          <p:nvPr/>
        </p:nvSpPr>
        <p:spPr>
          <a:xfrm>
            <a:off x="6309360" y="2618842"/>
            <a:ext cx="219456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12개월 유지율 (61%에서)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누구에게 말하는가</a:t>
            </a:r>
            <a:endParaRPr lang="en-US" sz="2600" dirty="0"/>
          </a:p>
        </p:txBody>
      </p:sp>
      <p:sp>
        <p:nvSpPr>
          <p:cNvPr id="3" name="Card 평일 루틴"/>
          <p:cNvSpPr/>
          <p:nvPr/>
        </p:nvSpPr>
        <p:spPr>
          <a:xfrm>
            <a:off x="457200" y="1280160"/>
            <a:ext cx="2560320" cy="2743200"/>
          </a:xfrm>
          <a:prstGeom prst="roundRect">
            <a:avLst>
              <a:gd name="adj" fmla="val 2857"/>
            </a:avLst>
          </a:prstGeom>
          <a:solidFill>
            <a:schemeClr val="bg2"/>
          </a:solidFill>
          <a:ln/>
        </p:spPr>
      </p:sp>
      <p:sp>
        <p:nvSpPr>
          <p:cNvPr id="4" name="Badge"/>
          <p:cNvSpPr/>
          <p:nvPr/>
        </p:nvSpPr>
        <p:spPr>
          <a:xfrm>
            <a:off x="685800" y="150876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85800" y="15087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1</a:t>
            </a:r>
            <a:endParaRPr lang="en-US" sz="1400" dirty="0"/>
          </a:p>
        </p:txBody>
      </p:sp>
      <p:sp>
        <p:nvSpPr>
          <p:cNvPr id="6" name="Card heading"/>
          <p:cNvSpPr txBox="1"/>
          <p:nvPr/>
        </p:nvSpPr>
        <p:spPr>
          <a:xfrm>
            <a:off x="685800" y="210312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평일 루틴</a:t>
            </a:r>
            <a:endParaRPr lang="en-US" sz="1500" dirty="0"/>
          </a:p>
        </p:txBody>
      </p:sp>
      <p:sp>
        <p:nvSpPr>
          <p:cNvPr id="7" name="Card text"/>
          <p:cNvSpPr txBox="1"/>
          <p:nvPr/>
        </p:nvSpPr>
        <p:spPr>
          <a:xfrm>
            <a:off x="685800" y="2468880"/>
            <a:ext cx="21031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35–50세, 재택근무, 하루 2–3잔, 품질과 편리함으로 구매. 현재 구독자의 54%.</a:t>
            </a:r>
            <a:endParaRPr lang="en-US" sz="1200" dirty="0"/>
          </a:p>
        </p:txBody>
      </p:sp>
      <p:sp>
        <p:nvSpPr>
          <p:cNvPr id="8" name="Card 선물하는 사람"/>
          <p:cNvSpPr/>
          <p:nvPr/>
        </p:nvSpPr>
        <p:spPr>
          <a:xfrm>
            <a:off x="3291840" y="1280160"/>
            <a:ext cx="2560320" cy="2743200"/>
          </a:xfrm>
          <a:prstGeom prst="roundRect">
            <a:avLst>
              <a:gd name="adj" fmla="val 2857"/>
            </a:avLst>
          </a:prstGeom>
          <a:solidFill>
            <a:schemeClr val="bg2"/>
          </a:solidFill>
          <a:ln/>
        </p:spPr>
      </p:sp>
      <p:sp>
        <p:nvSpPr>
          <p:cNvPr id="9" name="Badge"/>
          <p:cNvSpPr/>
          <p:nvPr/>
        </p:nvSpPr>
        <p:spPr>
          <a:xfrm>
            <a:off x="3520440" y="150876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3520440" y="15087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2</a:t>
            </a:r>
            <a:endParaRPr lang="en-US" sz="1400" dirty="0"/>
          </a:p>
        </p:txBody>
      </p:sp>
      <p:sp>
        <p:nvSpPr>
          <p:cNvPr id="11" name="Card heading"/>
          <p:cNvSpPr txBox="1"/>
          <p:nvPr/>
        </p:nvSpPr>
        <p:spPr>
          <a:xfrm>
            <a:off x="3520440" y="210312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선물하는 사람</a:t>
            </a:r>
            <a:endParaRPr lang="en-US" sz="1500" dirty="0"/>
          </a:p>
        </p:txBody>
      </p:sp>
      <p:sp>
        <p:nvSpPr>
          <p:cNvPr id="12" name="Card text"/>
          <p:cNvSpPr txBox="1"/>
          <p:nvPr/>
        </p:nvSpPr>
        <p:spPr>
          <a:xfrm>
            <a:off x="3520440" y="2468880"/>
            <a:ext cx="21031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11월과 5월에 3개월 구독을 구매. 포장과 카드의 이야기를 중시.</a:t>
            </a:r>
            <a:endParaRPr lang="en-US" sz="1200" dirty="0"/>
          </a:p>
        </p:txBody>
      </p:sp>
      <p:sp>
        <p:nvSpPr>
          <p:cNvPr id="13" name="Card 탐험가"/>
          <p:cNvSpPr/>
          <p:nvPr/>
        </p:nvSpPr>
        <p:spPr>
          <a:xfrm>
            <a:off x="6126480" y="1280160"/>
            <a:ext cx="2560320" cy="2743200"/>
          </a:xfrm>
          <a:prstGeom prst="roundRect">
            <a:avLst>
              <a:gd name="adj" fmla="val 2857"/>
            </a:avLst>
          </a:prstGeom>
          <a:solidFill>
            <a:schemeClr val="bg2"/>
          </a:solidFill>
          <a:ln/>
        </p:spPr>
      </p:sp>
      <p:sp>
        <p:nvSpPr>
          <p:cNvPr id="14" name="Badge"/>
          <p:cNvSpPr/>
          <p:nvPr/>
        </p:nvSpPr>
        <p:spPr>
          <a:xfrm>
            <a:off x="6355080" y="150876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355080" y="15087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3</a:t>
            </a:r>
            <a:endParaRPr lang="en-US" sz="1400" dirty="0"/>
          </a:p>
        </p:txBody>
      </p:sp>
      <p:sp>
        <p:nvSpPr>
          <p:cNvPr id="16" name="Card heading"/>
          <p:cNvSpPr txBox="1"/>
          <p:nvPr/>
        </p:nvSpPr>
        <p:spPr>
          <a:xfrm>
            <a:off x="6355080" y="210312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탐험가</a:t>
            </a:r>
            <a:endParaRPr lang="en-US" sz="1500" dirty="0"/>
          </a:p>
        </p:txBody>
      </p:sp>
      <p:sp>
        <p:nvSpPr>
          <p:cNvPr id="17" name="Card text"/>
          <p:cNvSpPr txBox="1"/>
          <p:nvPr/>
        </p:nvSpPr>
        <p:spPr>
          <a:xfrm>
            <a:off x="6355080" y="2468880"/>
            <a:ext cx="21031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25–35세, 매달 새 원산지를 시도하고 SNS에 공유. 구매량은 적지만 추천이 많음.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포지셔닝</a:t>
            </a:r>
            <a:endParaRPr lang="en-US" sz="2600" dirty="0"/>
          </a:p>
        </p:txBody>
      </p:sp>
      <p:sp>
        <p:nvSpPr>
          <p:cNvPr id="3" name="Statement"/>
          <p:cNvSpPr/>
          <p:nvPr/>
        </p:nvSpPr>
        <p:spPr>
          <a:xfrm>
            <a:off x="457200" y="1280160"/>
            <a:ext cx="8229600" cy="1371600"/>
          </a:xfrm>
          <a:prstGeom prst="roundRect">
            <a:avLst>
              <a:gd name="adj" fmla="val 5333"/>
            </a:avLst>
          </a:prstGeom>
          <a:solidFill>
            <a:schemeClr val="accent1"/>
          </a:solidFill>
          <a:ln/>
        </p:spPr>
      </p:sp>
      <p:sp>
        <p:nvSpPr>
          <p:cNvPr id="4" name="Positioning statement"/>
          <p:cNvSpPr txBox="1"/>
          <p:nvPr/>
        </p:nvSpPr>
        <p:spPr>
          <a:xfrm>
            <a:off x="731520" y="1280160"/>
            <a:ext cx="7680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취미가가 되지 않고도 더 나은 한 잔을 원하는 사람들에게, 케스트렐은 이번 주에 볶은 커피를 대신 골라 주고 그 이유를 카드로 설명하는 구독입니다.</a:t>
            </a:r>
            <a:endParaRPr lang="en-US" sz="1600" dirty="0"/>
          </a:p>
        </p:txBody>
      </p:sp>
      <p:sp>
        <p:nvSpPr>
          <p:cNvPr id="5" name="Proof"/>
          <p:cNvSpPr/>
          <p:nvPr/>
        </p:nvSpPr>
        <p:spPr>
          <a:xfrm>
            <a:off x="457200" y="2880360"/>
            <a:ext cx="2560320" cy="13716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/>
        </p:spPr>
      </p:sp>
      <p:sp>
        <p:nvSpPr>
          <p:cNvPr id="6" name="Shape 4"/>
          <p:cNvSpPr/>
          <p:nvPr/>
        </p:nvSpPr>
        <p:spPr>
          <a:xfrm>
            <a:off x="640080" y="3063240"/>
            <a:ext cx="365760" cy="365760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640080" y="30632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✓</a:t>
            </a:r>
            <a:endParaRPr lang="en-US" sz="1300" dirty="0"/>
          </a:p>
        </p:txBody>
      </p:sp>
      <p:sp>
        <p:nvSpPr>
          <p:cNvPr id="8" name="Proof point"/>
          <p:cNvSpPr txBox="1"/>
          <p:nvPr/>
        </p:nvSpPr>
        <p:spPr>
          <a:xfrm>
            <a:off x="640080" y="352044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모든 봉지를 발송 48시간 이내에 로스팅</a:t>
            </a:r>
            <a:endParaRPr lang="en-US" sz="1150" dirty="0"/>
          </a:p>
        </p:txBody>
      </p:sp>
      <p:sp>
        <p:nvSpPr>
          <p:cNvPr id="9" name="Proof"/>
          <p:cNvSpPr/>
          <p:nvPr/>
        </p:nvSpPr>
        <p:spPr>
          <a:xfrm>
            <a:off x="3291840" y="2880360"/>
            <a:ext cx="2560320" cy="13716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/>
        </p:spPr>
      </p:sp>
      <p:sp>
        <p:nvSpPr>
          <p:cNvPr id="10" name="Shape 8"/>
          <p:cNvSpPr/>
          <p:nvPr/>
        </p:nvSpPr>
        <p:spPr>
          <a:xfrm>
            <a:off x="3474720" y="3063240"/>
            <a:ext cx="365760" cy="365760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3474720" y="30632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✓</a:t>
            </a:r>
            <a:endParaRPr lang="en-US" sz="1300" dirty="0"/>
          </a:p>
        </p:txBody>
      </p:sp>
      <p:sp>
        <p:nvSpPr>
          <p:cNvPr id="12" name="Proof point"/>
          <p:cNvSpPr txBox="1"/>
          <p:nvPr/>
        </p:nvSpPr>
        <p:spPr>
          <a:xfrm>
            <a:off x="3474720" y="352044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실제 로스터가 그달의 커피를 고르고 카드를 씀</a:t>
            </a:r>
            <a:endParaRPr lang="en-US" sz="1150" dirty="0"/>
          </a:p>
        </p:txBody>
      </p:sp>
      <p:sp>
        <p:nvSpPr>
          <p:cNvPr id="13" name="Proof"/>
          <p:cNvSpPr/>
          <p:nvPr/>
        </p:nvSpPr>
        <p:spPr>
          <a:xfrm>
            <a:off x="6126480" y="2880360"/>
            <a:ext cx="2560320" cy="13716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/>
        </p:spPr>
      </p:sp>
      <p:sp>
        <p:nvSpPr>
          <p:cNvPr id="14" name="Shape 12"/>
          <p:cNvSpPr/>
          <p:nvPr/>
        </p:nvSpPr>
        <p:spPr>
          <a:xfrm>
            <a:off x="6309360" y="3063240"/>
            <a:ext cx="365760" cy="365760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309360" y="30632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✓</a:t>
            </a:r>
            <a:endParaRPr lang="en-US" sz="1300" dirty="0"/>
          </a:p>
        </p:txBody>
      </p:sp>
      <p:sp>
        <p:nvSpPr>
          <p:cNvPr id="16" name="Proof point"/>
          <p:cNvSpPr txBox="1"/>
          <p:nvPr/>
        </p:nvSpPr>
        <p:spPr>
          <a:xfrm>
            <a:off x="6309360" y="352044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한 번의 탭으로 일시정지·건너뛰기·변경, 전화 불필요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채널</a:t>
            </a:r>
            <a:endParaRPr lang="en-US" sz="2600" dirty="0"/>
          </a:p>
        </p:txBody>
      </p:sp>
      <p:graphicFrame>
        <p:nvGraphicFramePr>
          <p:cNvPr id="6" name="Channel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822960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2926080"/>
                <a:gridCol w="1188720"/>
                <a:gridCol w="1737360"/>
              </a:tblGrid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채널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목적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예산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핵심 지표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C2126"/>
                          </a:solidFill>
                        </a:rPr>
                        <a:t>유료 소셜 (메타, 틱톡)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C2126"/>
                          </a:solidFill>
                        </a:rPr>
                        <a:t>'평일 루틴' 구독자 획득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C2126"/>
                          </a:solidFill>
                        </a:rPr>
                        <a:t>2.4억 원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C2126"/>
                          </a:solidFill>
                        </a:rPr>
                        <a:t>구독자당 비용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C2126"/>
                          </a:solidFill>
                        </a:rPr>
                        <a:t>검색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C2126"/>
                          </a:solidFill>
                        </a:rPr>
                        <a:t>선물 및 '커피 구독 추천' 수요 포착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C2126"/>
                          </a:solidFill>
                        </a:rPr>
                        <a:t>1.2억 원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C2126"/>
                          </a:solidFill>
                        </a:rPr>
                        <a:t>구독자당 비용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C2126"/>
                          </a:solidFill>
                        </a:rPr>
                        <a:t>이메일·문자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C2126"/>
                          </a:solidFill>
                        </a:rPr>
                        <a:t>유지, 복귀, 추천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C2126"/>
                          </a:solidFill>
                        </a:rPr>
                        <a:t>3천만 원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C2126"/>
                          </a:solidFill>
                        </a:rPr>
                        <a:t>12개월 유지율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C2126"/>
                          </a:solidFill>
                        </a:rPr>
                        <a:t>파트너십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C2126"/>
                          </a:solidFill>
                        </a:rPr>
                        <a:t>오피스·코워킹 번들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C2126"/>
                          </a:solidFill>
                        </a:rPr>
                        <a:t>5천만 원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C2126"/>
                          </a:solidFill>
                        </a:rPr>
                        <a:t>파트너당 구독자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C2126"/>
                          </a:solidFill>
                        </a:rPr>
                        <a:t>콘텐츠·PR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C2126"/>
                          </a:solidFill>
                        </a:rPr>
                        <a:t>원산지 이야기, 로스터 프로필, 보도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C2126"/>
                          </a:solidFill>
                        </a:rPr>
                        <a:t>4.5천만 원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C2126"/>
                          </a:solidFill>
                        </a:rPr>
                        <a:t>자연 유입 세션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일정</a:t>
            </a:r>
            <a:endParaRPr lang="en-US" sz="2600" dirty="0"/>
          </a:p>
        </p:txBody>
      </p:sp>
      <p:sp>
        <p:nvSpPr>
          <p:cNvPr id="3" name="Step 1"/>
          <p:cNvSpPr/>
          <p:nvPr/>
        </p:nvSpPr>
        <p:spPr>
          <a:xfrm>
            <a:off x="457200" y="1325880"/>
            <a:ext cx="1988820" cy="822960"/>
          </a:xfrm>
          <a:prstGeom prst="chevron">
            <a:avLst/>
          </a:prstGeom>
          <a:solidFill>
            <a:schemeClr val="accent1"/>
          </a:solidFill>
          <a:ln/>
        </p:spPr>
      </p:sp>
      <p:sp>
        <p:nvSpPr>
          <p:cNvPr id="4" name="Step text"/>
          <p:cNvSpPr txBox="1"/>
          <p:nvPr/>
        </p:nvSpPr>
        <p:spPr>
          <a:xfrm>
            <a:off x="777240" y="1325880"/>
            <a:ext cx="13487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1분기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</p:txBody>
      </p:sp>
      <p:sp>
        <p:nvSpPr>
          <p:cNvPr id="5" name="Step 2"/>
          <p:cNvSpPr/>
          <p:nvPr/>
        </p:nvSpPr>
        <p:spPr>
          <a:xfrm>
            <a:off x="2537460" y="1325880"/>
            <a:ext cx="1988820" cy="822960"/>
          </a:xfrm>
          <a:prstGeom prst="chevron">
            <a:avLst/>
          </a:prstGeom>
          <a:solidFill>
            <a:schemeClr val="accent1"/>
          </a:solidFill>
          <a:ln/>
        </p:spPr>
      </p:sp>
      <p:sp>
        <p:nvSpPr>
          <p:cNvPr id="6" name="Step text"/>
          <p:cNvSpPr txBox="1"/>
          <p:nvPr/>
        </p:nvSpPr>
        <p:spPr>
          <a:xfrm>
            <a:off x="2857500" y="1325880"/>
            <a:ext cx="13487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2분기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</p:txBody>
      </p:sp>
      <p:sp>
        <p:nvSpPr>
          <p:cNvPr id="7" name="Step 3"/>
          <p:cNvSpPr/>
          <p:nvPr/>
        </p:nvSpPr>
        <p:spPr>
          <a:xfrm>
            <a:off x="4617720" y="1325880"/>
            <a:ext cx="1988820" cy="822960"/>
          </a:xfrm>
          <a:prstGeom prst="chevron">
            <a:avLst/>
          </a:prstGeom>
          <a:solidFill>
            <a:schemeClr val="accent1"/>
          </a:solidFill>
          <a:ln/>
        </p:spPr>
      </p:sp>
      <p:sp>
        <p:nvSpPr>
          <p:cNvPr id="8" name="Step text"/>
          <p:cNvSpPr txBox="1"/>
          <p:nvPr/>
        </p:nvSpPr>
        <p:spPr>
          <a:xfrm>
            <a:off x="4937760" y="1325880"/>
            <a:ext cx="13487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3분기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</p:txBody>
      </p:sp>
      <p:sp>
        <p:nvSpPr>
          <p:cNvPr id="9" name="Step 4"/>
          <p:cNvSpPr/>
          <p:nvPr/>
        </p:nvSpPr>
        <p:spPr>
          <a:xfrm>
            <a:off x="6697980" y="1325880"/>
            <a:ext cx="1988820" cy="822960"/>
          </a:xfrm>
          <a:prstGeom prst="chevron">
            <a:avLst/>
          </a:prstGeom>
          <a:solidFill>
            <a:schemeClr val="accent1"/>
          </a:solidFill>
          <a:ln/>
        </p:spPr>
      </p:sp>
      <p:sp>
        <p:nvSpPr>
          <p:cNvPr id="10" name="Step text"/>
          <p:cNvSpPr txBox="1"/>
          <p:nvPr/>
        </p:nvSpPr>
        <p:spPr>
          <a:xfrm>
            <a:off x="7018020" y="1325880"/>
            <a:ext cx="13487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4분기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</p:txBody>
      </p:sp>
      <p:sp>
        <p:nvSpPr>
          <p:cNvPr id="11" name="Quarter"/>
          <p:cNvSpPr txBox="1"/>
          <p:nvPr/>
        </p:nvSpPr>
        <p:spPr>
          <a:xfrm>
            <a:off x="548640" y="2331720"/>
            <a:ext cx="18745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새해 리셋 캠페인, 추천 프로그램 재출시</a:t>
            </a:r>
            <a:endParaRPr lang="en-US" sz="1200" dirty="0"/>
          </a:p>
        </p:txBody>
      </p:sp>
      <p:sp>
        <p:nvSpPr>
          <p:cNvPr id="12" name="Quarter"/>
          <p:cNvSpPr txBox="1"/>
          <p:nvPr/>
        </p:nvSpPr>
        <p:spPr>
          <a:xfrm>
            <a:off x="2628900" y="2331720"/>
            <a:ext cx="18745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어버이날 선물, 3개 도시 코워킹 파일럿</a:t>
            </a:r>
            <a:endParaRPr lang="en-US" sz="1200" dirty="0"/>
          </a:p>
        </p:txBody>
      </p:sp>
      <p:sp>
        <p:nvSpPr>
          <p:cNvPr id="13" name="Quarter"/>
          <p:cNvSpPr txBox="1"/>
          <p:nvPr/>
        </p:nvSpPr>
        <p:spPr>
          <a:xfrm>
            <a:off x="4709160" y="2331720"/>
            <a:ext cx="18745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원산지 시리즈 콘텐츠, 콜드브루 번들</a:t>
            </a:r>
            <a:endParaRPr lang="en-US" sz="1200" dirty="0"/>
          </a:p>
        </p:txBody>
      </p:sp>
      <p:sp>
        <p:nvSpPr>
          <p:cNvPr id="14" name="Quarter"/>
          <p:cNvSpPr txBox="1"/>
          <p:nvPr/>
        </p:nvSpPr>
        <p:spPr>
          <a:xfrm>
            <a:off x="6789420" y="2331720"/>
            <a:ext cx="18745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연말 선물 캠페인, 어드벤트 박스, 유지 혜택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예산</a:t>
            </a:r>
            <a:endParaRPr lang="en-US" sz="26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457200" y="1188720"/>
          <a:ext cx="5303520" cy="33832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Tile 총 예산"/>
          <p:cNvSpPr/>
          <p:nvPr/>
        </p:nvSpPr>
        <p:spPr>
          <a:xfrm>
            <a:off x="6035040" y="1188720"/>
            <a:ext cx="2651760" cy="1554480"/>
          </a:xfrm>
          <a:prstGeom prst="roundRect">
            <a:avLst>
              <a:gd name="adj" fmla="val 4706"/>
            </a:avLst>
          </a:prstGeom>
          <a:solidFill>
            <a:schemeClr val="accent1"/>
          </a:solidFill>
          <a:ln/>
        </p:spPr>
      </p:sp>
      <p:sp>
        <p:nvSpPr>
          <p:cNvPr id="5" name="Stat"/>
          <p:cNvSpPr txBox="1"/>
          <p:nvPr/>
        </p:nvSpPr>
        <p:spPr>
          <a:xfrm>
            <a:off x="6217920" y="1325880"/>
            <a:ext cx="2286000" cy="8549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accent2"/>
                </a:solidFill>
              </a:rPr>
              <a:t>4.85억 원</a:t>
            </a:r>
            <a:endParaRPr lang="en-US" sz="2600" dirty="0"/>
          </a:p>
        </p:txBody>
      </p:sp>
      <p:sp>
        <p:nvSpPr>
          <p:cNvPr id="6" name="Stat label"/>
          <p:cNvSpPr txBox="1"/>
          <p:nvPr/>
        </p:nvSpPr>
        <p:spPr>
          <a:xfrm>
            <a:off x="6217920" y="2152498"/>
            <a:ext cx="2286000" cy="5440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총 예산</a:t>
            </a:r>
            <a:endParaRPr lang="en-US" sz="1100" dirty="0"/>
          </a:p>
        </p:txBody>
      </p:sp>
      <p:sp>
        <p:nvSpPr>
          <p:cNvPr id="7" name="Tile 구독 매출 목표"/>
          <p:cNvSpPr/>
          <p:nvPr/>
        </p:nvSpPr>
        <p:spPr>
          <a:xfrm>
            <a:off x="6035040" y="2926080"/>
            <a:ext cx="2651760" cy="1554480"/>
          </a:xfrm>
          <a:prstGeom prst="roundRect">
            <a:avLst>
              <a:gd name="adj" fmla="val 4706"/>
            </a:avLst>
          </a:prstGeom>
          <a:solidFill>
            <a:schemeClr val="bg2"/>
          </a:solidFill>
          <a:ln/>
        </p:spPr>
      </p:sp>
      <p:sp>
        <p:nvSpPr>
          <p:cNvPr id="8" name="Stat"/>
          <p:cNvSpPr txBox="1"/>
          <p:nvPr/>
        </p:nvSpPr>
        <p:spPr>
          <a:xfrm>
            <a:off x="6217920" y="3063240"/>
            <a:ext cx="2286000" cy="8549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accent1"/>
                </a:solidFill>
              </a:rPr>
              <a:t>60억 원</a:t>
            </a:r>
            <a:endParaRPr lang="en-US" sz="2600" dirty="0"/>
          </a:p>
        </p:txBody>
      </p:sp>
      <p:sp>
        <p:nvSpPr>
          <p:cNvPr id="9" name="Stat label"/>
          <p:cNvSpPr txBox="1"/>
          <p:nvPr/>
        </p:nvSpPr>
        <p:spPr>
          <a:xfrm>
            <a:off x="6217920" y="3889858"/>
            <a:ext cx="2286000" cy="5440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구독 매출 목표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효과를 어떻게 확인하는가</a:t>
            </a:r>
            <a:endParaRPr lang="en-US" sz="2600" dirty="0"/>
          </a:p>
        </p:txBody>
      </p:sp>
      <p:graphicFrame>
        <p:nvGraphicFramePr>
          <p:cNvPr id="9" name="Metric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8229600" cy="914400"/>
        </p:xfrm>
        <a:graphic>
          <a:graphicData uri="http://schemas.openxmlformats.org/drawingml/2006/table">
            <a:tbl>
              <a:tblPr/>
              <a:tblGrid>
                <a:gridCol w="2651760"/>
                <a:gridCol w="1280160"/>
                <a:gridCol w="1371600"/>
                <a:gridCol w="1463040"/>
                <a:gridCol w="1463040"/>
              </a:tblGrid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지표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현재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2027년 6월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2027년 12월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검토 주기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활성 구독자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7,400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9,500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12,000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매주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신규 구독자당 비용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6.6만 원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5.7만 원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5만 원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매주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12개월 유지율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61%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64%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68%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매월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신규 중 추천 비율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9%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14%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20%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매월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선물 구독 (4분기)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1,100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—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1,800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12월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rumSoft Navy">
  <a:themeElements>
    <a:clrScheme name="ArumSoft Navy">
      <a:dk1>
        <a:srgbClr val="1C2126"/>
      </a:dk1>
      <a:lt1>
        <a:srgbClr val="FFFFFF"/>
      </a:lt1>
      <a:dk2>
        <a:srgbClr val="5B6670"/>
      </a:dk2>
      <a:lt2>
        <a:srgbClr val="F3F5F7"/>
      </a:lt2>
      <a:accent1>
        <a:srgbClr val="1E2A5A"/>
      </a:accent1>
      <a:accent2>
        <a:srgbClr val="F2A93B"/>
      </a:accent2>
      <a:accent3>
        <a:srgbClr val="4C5C9C"/>
      </a:accent3>
      <a:accent4>
        <a:srgbClr val="DCE1F0"/>
      </a:accent4>
      <a:accent5>
        <a:srgbClr val="177A5A"/>
      </a:accent5>
      <a:accent6>
        <a:srgbClr val="E3E7EA"/>
      </a:accent6>
      <a:hlink>
        <a:srgbClr val="1E2A5A"/>
      </a:hlink>
      <a:folHlink>
        <a:srgbClr val="4C5C9C"/>
      </a:folHlink>
    </a:clrScheme>
    <a:fontScheme name="ArumSoft Navy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2027년 마케팅 계획</dc:title>
  <dc:subject>PptxGenJS Presentation</dc:subject>
  <dc:creator>ArumSoft Learning</dc:creator>
  <cp:lastModifiedBy>ArumSoft Learning</cp:lastModifiedBy>
  <cp:revision>1</cp:revision>
  <dcterms:created xsi:type="dcterms:W3CDTF">2026-11-04T02:57:04Z</dcterms:created>
  <dcterms:modified xsi:type="dcterms:W3CDTF">2026-11-04T02:57:04Z</dcterms:modified>
</cp:coreProperties>
</file>