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서론" id="{3ff521a4-f34d-73db-ccbf-5b16f7947197}">
          <p14:sldIdLst>
            <p14:sldId id="256"/>
            <p14:sldId id="257"/>
            <p14:sldId id="258"/>
            <p14:sldId id="259"/>
          </p14:sldIdLst>
        </p14:section>
        <p14:section name="연구 방법" id="{c831822f-2fae-0396-540a-6f0d6f6c62d0}">
          <p14:sldIdLst>
            <p14:sldId id="260"/>
          </p14:sldIdLst>
        </p14:section>
        <p14:section name="연구 결과" id="{29fe00e1-fbe8-680d-e8e9-0ea40c3500d8}">
          <p14:sldIdLst>
            <p14:sldId id="261"/>
            <p14:sldId id="262"/>
          </p14:sldIdLst>
        </p14:section>
        <p14:section name="논의" id="{7bdd4a5e-1580-bf7b-700f-870b6a226c84}">
          <p14:sldIdLst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평균 신뢰도 평가 (1–7)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영상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단서 없음</c:v>
                  </c:pt>
                  <c:pt idx="1">
                    <c:v>언론사 표시</c:v>
                  </c:pt>
                  <c:pt idx="2">
                    <c:v>인용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4.2</c:v>
                </c:pt>
                <c:pt idx="1">
                  <c:v>4.9</c:v>
                </c:pt>
                <c:pt idx="2">
                  <c:v>5.1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텍스트</c:v>
                </c:pt>
              </c:strCache>
            </c:strRef>
          </c:tx>
          <c:spPr>
            <a:solidFill>
              <a:srgbClr val="DCE1F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단서 없음</c:v>
                  </c:pt>
                  <c:pt idx="1">
                    <c:v>언론사 표시</c:v>
                  </c:pt>
                  <c:pt idx="2">
                    <c:v>인용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3.6</c:v>
                </c:pt>
                <c:pt idx="1">
                  <c:v>4.6</c:v>
                </c:pt>
                <c:pt idx="2">
                  <c:v>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"/>
          <c:min val="1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학위논문 발표 · 최수아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숏폼 영상은 청소년의 뉴스 신뢰도 판단을 바꾸는가?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최수아 · 언론정보학 석사 · 심사위원: 김현우 교수(위원장), 이정민 교수, 박서준 교수 · 2026년 5월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발표 순서</a:t>
            </a:r>
            <a:endParaRPr lang="en-US" sz="2600" dirty="0"/>
          </a:p>
        </p:txBody>
      </p:sp>
      <p:sp>
        <p:nvSpPr>
          <p:cNvPr id="3" name="Number"/>
          <p:cNvSpPr/>
          <p:nvPr/>
        </p:nvSpPr>
        <p:spPr>
          <a:xfrm>
            <a:off x="45720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Outline item"/>
          <p:cNvSpPr txBox="1"/>
          <p:nvPr/>
        </p:nvSpPr>
        <p:spPr>
          <a:xfrm>
            <a:off x="109728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연구 배경과 공백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신뢰도 판단이 중요한 이유와 선행 연구의 한계</a:t>
            </a:r>
            <a:endParaRPr lang="en-US" sz="1400" dirty="0"/>
          </a:p>
        </p:txBody>
      </p:sp>
      <p:sp>
        <p:nvSpPr>
          <p:cNvPr id="6" name="Number"/>
          <p:cNvSpPr/>
          <p:nvPr/>
        </p:nvSpPr>
        <p:spPr>
          <a:xfrm>
            <a:off x="457200" y="20025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Outline item"/>
          <p:cNvSpPr txBox="1"/>
          <p:nvPr/>
        </p:nvSpPr>
        <p:spPr>
          <a:xfrm>
            <a:off x="109728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연구 문제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연구 문제 3개, 가설 2개</a:t>
            </a:r>
            <a:endParaRPr lang="en-US" sz="1400" dirty="0"/>
          </a:p>
        </p:txBody>
      </p:sp>
      <p:sp>
        <p:nvSpPr>
          <p:cNvPr id="9" name="Number"/>
          <p:cNvSpPr/>
          <p:nvPr/>
        </p:nvSpPr>
        <p:spPr>
          <a:xfrm>
            <a:off x="457200" y="2679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Outline item"/>
          <p:cNvSpPr txBox="1"/>
          <p:nvPr/>
        </p:nvSpPr>
        <p:spPr>
          <a:xfrm>
            <a:off x="109728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연구 방법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14–18세 412명 대상 설문 실험</a:t>
            </a:r>
            <a:endParaRPr lang="en-US" sz="1400" dirty="0"/>
          </a:p>
        </p:txBody>
      </p:sp>
      <p:sp>
        <p:nvSpPr>
          <p:cNvPr id="12" name="Number"/>
          <p:cNvSpPr/>
          <p:nvPr/>
        </p:nvSpPr>
        <p:spPr>
          <a:xfrm>
            <a:off x="457200" y="33558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3355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Outline item"/>
          <p:cNvSpPr txBox="1"/>
          <p:nvPr/>
        </p:nvSpPr>
        <p:spPr>
          <a:xfrm>
            <a:off x="109728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연구 결과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형식과 출처 단서의 효과</a:t>
            </a:r>
            <a:endParaRPr lang="en-US" sz="1400" dirty="0"/>
          </a:p>
        </p:txBody>
      </p:sp>
      <p:sp>
        <p:nvSpPr>
          <p:cNvPr id="15" name="Number"/>
          <p:cNvSpPr/>
          <p:nvPr/>
        </p:nvSpPr>
        <p:spPr>
          <a:xfrm>
            <a:off x="457200" y="403250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4032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Outline item"/>
          <p:cNvSpPr txBox="1"/>
          <p:nvPr/>
        </p:nvSpPr>
        <p:spPr>
          <a:xfrm>
            <a:off x="1097280" y="3941064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논의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함의, 한계, 후속 연구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청소년은 뉴스를 주로 숏폼 영상으로 접하지만, 신뢰도 연구는 텍스트를 다뤘습니다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4" name="Card head"/>
          <p:cNvSpPr txBox="1"/>
          <p:nvPr/>
        </p:nvSpPr>
        <p:spPr>
          <a:xfrm>
            <a:off x="685800" y="1600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62%</a:t>
            </a:r>
            <a:endParaRPr lang="en-US" sz="30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233172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13–17세 청소년이 매주 숏폼 영상으로 뉴스를 접함 (Pew, 2025)</a:t>
            </a:r>
            <a:endParaRPr lang="en-US" sz="1200" dirty="0"/>
          </a:p>
        </p:txBody>
      </p:sp>
      <p:sp>
        <p:nvSpPr>
          <p:cNvPr id="6" name="Card"/>
          <p:cNvSpPr/>
          <p:nvPr/>
        </p:nvSpPr>
        <p:spPr>
          <a:xfrm>
            <a:off x="329184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7" name="Card head"/>
          <p:cNvSpPr txBox="1"/>
          <p:nvPr/>
        </p:nvSpPr>
        <p:spPr>
          <a:xfrm>
            <a:off x="3520440" y="1600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텍스트 시대의 모형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3520440" y="233172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신뢰도 단서 연구(출처, 디자인, 추천)는 기사와 웹사이트를 바탕으로 만들어짐</a:t>
            </a:r>
            <a:endParaRPr lang="en-US" sz="1200" dirty="0"/>
          </a:p>
        </p:txBody>
      </p:sp>
      <p:sp>
        <p:nvSpPr>
          <p:cNvPr id="9" name="Card"/>
          <p:cNvSpPr/>
          <p:nvPr/>
        </p:nvSpPr>
        <p:spPr>
          <a:xfrm>
            <a:off x="612648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accent1"/>
          </a:solidFill>
          <a:ln/>
        </p:spPr>
      </p:sp>
      <p:sp>
        <p:nvSpPr>
          <p:cNvPr id="10" name="Card head"/>
          <p:cNvSpPr txBox="1"/>
          <p:nvPr/>
        </p:nvSpPr>
        <p:spPr>
          <a:xfrm>
            <a:off x="6355080" y="1600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연구 공백</a:t>
            </a:r>
            <a:endParaRPr lang="en-US" sz="3000" dirty="0"/>
          </a:p>
        </p:txBody>
      </p:sp>
      <p:sp>
        <p:nvSpPr>
          <p:cNvPr id="11" name="Card text"/>
          <p:cNvSpPr txBox="1"/>
          <p:nvPr/>
        </p:nvSpPr>
        <p:spPr>
          <a:xfrm>
            <a:off x="6355080" y="233172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형식 자체가 청소년이 쓰는 단서를 바꾸는지에 대한 실험 증거 없음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연구 문제와 가설</a:t>
            </a:r>
            <a:endParaRPr lang="en-US" sz="2600" dirty="0"/>
          </a:p>
        </p:txBody>
      </p:sp>
      <p:sp>
        <p:nvSpPr>
          <p:cNvPr id="3" name="RQ card"/>
          <p:cNvSpPr/>
          <p:nvPr/>
        </p:nvSpPr>
        <p:spPr>
          <a:xfrm>
            <a:off x="457200" y="1234440"/>
            <a:ext cx="512064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234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RQ1</a:t>
            </a:r>
            <a:endParaRPr lang="en-US" sz="1300" dirty="0"/>
          </a:p>
        </p:txBody>
      </p:sp>
      <p:sp>
        <p:nvSpPr>
          <p:cNvPr id="5" name="RQ"/>
          <p:cNvSpPr txBox="1"/>
          <p:nvPr/>
        </p:nvSpPr>
        <p:spPr>
          <a:xfrm>
            <a:off x="1234440" y="123444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청소년은 같은 뉴스 주장을 텍스트보다 숏폼 영상 형식에서 더 신뢰할 만하다고 평가하는가?</a:t>
            </a:r>
            <a:endParaRPr lang="en-US" sz="1150" dirty="0"/>
          </a:p>
        </p:txBody>
      </p:sp>
      <p:sp>
        <p:nvSpPr>
          <p:cNvPr id="6" name="RQ card"/>
          <p:cNvSpPr/>
          <p:nvPr/>
        </p:nvSpPr>
        <p:spPr>
          <a:xfrm>
            <a:off x="457200" y="1965960"/>
            <a:ext cx="512064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94360" y="1965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RQ2</a:t>
            </a:r>
            <a:endParaRPr lang="en-US" sz="1300" dirty="0"/>
          </a:p>
        </p:txBody>
      </p:sp>
      <p:sp>
        <p:nvSpPr>
          <p:cNvPr id="8" name="RQ"/>
          <p:cNvSpPr txBox="1"/>
          <p:nvPr/>
        </p:nvSpPr>
        <p:spPr>
          <a:xfrm>
            <a:off x="1234440" y="196596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영상에서 어떤 단서(출처 표시, 크리에이터 팔로워 수, 화면 내 인용)가 신뢰도 평가를 이끄는가?</a:t>
            </a:r>
            <a:endParaRPr lang="en-US" sz="1150" dirty="0"/>
          </a:p>
        </p:txBody>
      </p:sp>
      <p:sp>
        <p:nvSpPr>
          <p:cNvPr id="9" name="RQ card"/>
          <p:cNvSpPr/>
          <p:nvPr/>
        </p:nvSpPr>
        <p:spPr>
          <a:xfrm>
            <a:off x="457200" y="2697480"/>
            <a:ext cx="512064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" y="2697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RQ3</a:t>
            </a:r>
            <a:endParaRPr lang="en-US" sz="1300" dirty="0"/>
          </a:p>
        </p:txBody>
      </p:sp>
      <p:sp>
        <p:nvSpPr>
          <p:cNvPr id="11" name="RQ"/>
          <p:cNvSpPr txBox="1"/>
          <p:nvPr/>
        </p:nvSpPr>
        <p:spPr>
          <a:xfrm>
            <a:off x="1234440" y="269748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사전 뉴스 리터러시 교육이 이 효과를 조절하는가?</a:t>
            </a:r>
            <a:endParaRPr lang="en-US" sz="1150" dirty="0"/>
          </a:p>
        </p:txBody>
      </p:sp>
      <p:sp>
        <p:nvSpPr>
          <p:cNvPr id="12" name="Hypotheses"/>
          <p:cNvSpPr/>
          <p:nvPr/>
        </p:nvSpPr>
        <p:spPr>
          <a:xfrm>
            <a:off x="5852160" y="1234440"/>
            <a:ext cx="2834640" cy="2103120"/>
          </a:xfrm>
          <a:prstGeom prst="roundRect">
            <a:avLst>
              <a:gd name="adj" fmla="val 3478"/>
            </a:avLst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035040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가설</a:t>
            </a:r>
            <a:endParaRPr lang="en-US" sz="1100" dirty="0"/>
          </a:p>
        </p:txBody>
      </p:sp>
      <p:sp>
        <p:nvSpPr>
          <p:cNvPr id="14" name="Hypotheses text"/>
          <p:cNvSpPr txBox="1"/>
          <p:nvPr/>
        </p:nvSpPr>
        <p:spPr>
          <a:xfrm>
            <a:off x="6035040" y="1645920"/>
            <a:ext cx="2468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H1: 내용이 같을 때 영상 형식은 텍스트보다 신뢰도 평가를 높인다.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H2: 영상에서는 팔로워 수가 출처 표시보다 평가에 더 큰 영향을 미치지만, 텍스트에서는 그렇지 않다.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연구 방법: 2 × 3 피험자 간 설문 실험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설계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표본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측정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분석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11" name="Step detail"/>
          <p:cNvSpPr txBox="1"/>
          <p:nvPr/>
        </p:nvSpPr>
        <p:spPr>
          <a:xfrm>
            <a:off x="54864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형식(영상/텍스트) × 출처 단서(없음/언론사 표시/인용)</a:t>
            </a:r>
            <a:endParaRPr lang="en-US" sz="1200" dirty="0"/>
          </a:p>
        </p:txBody>
      </p:sp>
      <p:sp>
        <p:nvSpPr>
          <p:cNvPr id="12" name="Step detail"/>
          <p:cNvSpPr txBox="1"/>
          <p:nvPr/>
        </p:nvSpPr>
        <p:spPr>
          <a:xfrm>
            <a:off x="262890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6개 학교에서 모집한 14–18세 412명, 학년별 층화</a:t>
            </a:r>
            <a:endParaRPr lang="en-US" sz="1200" dirty="0"/>
          </a:p>
        </p:txBody>
      </p:sp>
      <p:sp>
        <p:nvSpPr>
          <p:cNvPr id="13" name="Step detail"/>
          <p:cNvSpPr txBox="1"/>
          <p:nvPr/>
        </p:nvSpPr>
        <p:spPr>
          <a:xfrm>
            <a:off x="470916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신뢰도 척도(α = .89), 뉴스 리터러시 지수, 주의 확인 문항</a:t>
            </a:r>
            <a:endParaRPr lang="en-US" sz="1200" dirty="0"/>
          </a:p>
        </p:txBody>
      </p:sp>
      <p:sp>
        <p:nvSpPr>
          <p:cNvPr id="14" name="Step detail"/>
          <p:cNvSpPr txBox="1"/>
          <p:nvPr/>
        </p:nvSpPr>
        <p:spPr>
          <a:xfrm>
            <a:off x="678942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이원 분산분석, 상호작용항 회귀로 조절효과 검증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결과 1: 같은 주장도 영상일 때 더 신뢰할 만하다고 평가됨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tats card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통계</a:t>
            </a:r>
            <a:endParaRPr lang="en-US" sz="1100" dirty="0"/>
          </a:p>
        </p:txBody>
      </p:sp>
      <p:sp>
        <p:nvSpPr>
          <p:cNvPr id="6" name="Stats"/>
          <p:cNvSpPr txBox="1"/>
          <p:nvPr/>
        </p:nvSpPr>
        <p:spPr>
          <a:xfrm>
            <a:off x="6217920" y="1645920"/>
            <a:ext cx="2286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형식 주효과 F(1, 406) = 18.4, p &lt; .001, η² = .04. 단서 주효과도 유의, 상호작용은 유의하지 않음.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결과 2: 영상에서는 팔로워 수가 출처 표시보다 중요함</a:t>
            </a:r>
            <a:endParaRPr lang="en-US" sz="2600" dirty="0"/>
          </a:p>
        </p:txBody>
      </p:sp>
      <p:graphicFrame>
        <p:nvGraphicFramePr>
          <p:cNvPr id="8" name="Regression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280160"/>
                <a:gridCol w="1463040"/>
                <a:gridCol w="164592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예측 변수 (영상 조건)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β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지지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팔로워 수 (높음 vs 낮음)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.31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&lt; .001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H2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언론사 표시 (있음)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.14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.02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화면 내 인용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.19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.004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뉴스 리터러시 × 팔로워 수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−.17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.01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RQ3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Note"/>
          <p:cNvSpPr txBox="1"/>
          <p:nvPr/>
        </p:nvSpPr>
        <p:spPr>
          <a:xfrm>
            <a:off x="457200" y="3657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사전 뉴스 리터러시 교육을 받은 참가자는 팔로워 수에 덜 흔들렸음 (유의한 부적 상호작용).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논의와 한계</a:t>
            </a:r>
            <a:endParaRPr lang="en-US" sz="2600" dirty="0"/>
          </a:p>
        </p:txBody>
      </p:sp>
      <p:sp>
        <p:nvSpPr>
          <p:cNvPr id="3" name="Column"/>
          <p:cNvSpPr/>
          <p:nvPr/>
        </p:nvSpPr>
        <p:spPr>
          <a:xfrm>
            <a:off x="45720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3716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논의</a:t>
            </a:r>
            <a:endParaRPr lang="en-US" sz="1400" dirty="0"/>
          </a:p>
        </p:txBody>
      </p:sp>
      <p:sp>
        <p:nvSpPr>
          <p:cNvPr id="5" name="Bullets"/>
          <p:cNvSpPr txBox="1"/>
          <p:nvPr/>
        </p:nvSpPr>
        <p:spPr>
          <a:xfrm>
            <a:off x="685800" y="1783080"/>
            <a:ext cx="3474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형식 자체가 신뢰도 단서: 영상은 내용과 무관하게 기본 신뢰를 높임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영상에서는 인기 신호가 출처 신호를 대체하며, 이는 휴리스틱 처리와 일치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리터러시 교육은 인기 효과를 줄이지만 없애지는 못함</a:t>
            </a:r>
            <a:endParaRPr lang="en-US" sz="1150" dirty="0"/>
          </a:p>
        </p:txBody>
      </p:sp>
      <p:sp>
        <p:nvSpPr>
          <p:cNvPr id="6" name="Column"/>
          <p:cNvSpPr/>
          <p:nvPr/>
        </p:nvSpPr>
        <p:spPr>
          <a:xfrm>
            <a:off x="475488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983480" y="13716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한계</a:t>
            </a:r>
            <a:endParaRPr lang="en-US" sz="1400" dirty="0"/>
          </a:p>
        </p:txBody>
      </p:sp>
      <p:sp>
        <p:nvSpPr>
          <p:cNvPr id="8" name="Bullets"/>
          <p:cNvSpPr txBox="1"/>
          <p:nvPr/>
        </p:nvSpPr>
        <p:spPr>
          <a:xfrm>
            <a:off x="4983480" y="1783080"/>
            <a:ext cx="3474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1회 노출 설계; 반복 노출 시 효과가 약해질 수 있음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한 지역 6개 학교; 표본이 교외 지역에 치우침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자극이 한 주제(건강)뿐; 정치 주제로의 일반화는 미검증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기여와 후속 연구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기여</a:t>
            </a:r>
            <a:endParaRPr lang="en-US" sz="1200" dirty="0"/>
          </a:p>
        </p:txBody>
      </p:sp>
      <p:sp>
        <p:nvSpPr>
          <p:cNvPr id="4" name="Bullets"/>
          <p:cNvSpPr txBox="1"/>
          <p:nvPr/>
        </p:nvSpPr>
        <p:spPr>
          <a:xfrm>
            <a:off x="457200" y="155448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형식이 청소년의 신뢰도 단서를 바꾼다는 첫 실험 증거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검증된 숏폼 신뢰도 자극 세트 공개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뉴스 리터러시 교육과정에 대한 실용적 시사점: 팔로워 수 회의주의를 명시적으로 가르칠 것</a:t>
            </a:r>
            <a:endParaRPr lang="en-US" sz="1250" dirty="0"/>
          </a:p>
        </p:txBody>
      </p:sp>
      <p:sp>
        <p:nvSpPr>
          <p:cNvPr id="5" name="Future card"/>
          <p:cNvSpPr/>
          <p:nvPr/>
        </p:nvSpPr>
        <p:spPr>
          <a:xfrm>
            <a:off x="4754880" y="1234440"/>
            <a:ext cx="3931920" cy="3200400"/>
          </a:xfrm>
          <a:prstGeom prst="roundRect">
            <a:avLst>
              <a:gd name="adj" fmla="val 2286"/>
            </a:avLst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983480" y="13716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후속 연구</a:t>
            </a:r>
            <a:endParaRPr lang="en-US" sz="1200" dirty="0"/>
          </a:p>
        </p:txBody>
      </p:sp>
      <p:sp>
        <p:nvSpPr>
          <p:cNvPr id="7" name="Future"/>
          <p:cNvSpPr txBox="1"/>
          <p:nvPr/>
        </p:nvSpPr>
        <p:spPr>
          <a:xfrm>
            <a:off x="4983480" y="1737360"/>
            <a:ext cx="3474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반복 노출 종단 패널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정치·과학 주제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플랫폼 수준 개입 (영상 플레이어 안의 표시)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감사합니다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질문과 토론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sua.choi@example.ac.kr · 자료와 데이터: osf.io/example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숏폼 영상은 청소년의 뉴스 신뢰도 판단을 바꾸는가?</dc:title>
  <dc:subject>PptxGenJS Presentation</dc:subject>
  <dc:creator>ArumSoft Learning</dc:creator>
  <cp:lastModifiedBy>ArumSoft Learning</cp:lastModifiedBy>
  <cp:revision>1</cp:revision>
  <dcterms:created xsi:type="dcterms:W3CDTF">2026-11-03T02:17:03Z</dcterms:created>
  <dcterms:modified xsi:type="dcterms:W3CDTF">2026-11-03T02:17:03Z</dcterms:modified>
</cp:coreProperties>
</file>