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시작" id="{9866a480-2498-8326-3aea-f9050392a8ca}">
          <p14:sldIdLst>
            <p14:sldId id="256"/>
            <p14:sldId id="257"/>
            <p14:sldId id="258"/>
          </p14:sldIdLst>
        </p14:section>
        <p14:section name="내용" id="{f5d1c6eb-a8e8-5aba-f57e-6d5655e64e72}">
          <p14:sldIdLst>
            <p14:sldId id="259"/>
            <p14:sldId id="260"/>
            <p14:sldId id="261"/>
            <p14:sldId id="262"/>
          </p14:sldIdLst>
        </p14:section>
        <p14:section name="실습" id="{43500acd-c43b-500a-7726-6fed38503fd3}">
          <p14:sldIdLst>
            <p14:sldId id="263"/>
            <p14:sldId id="264"/>
          </p14:sldIdLst>
        </p14:section>
        <p14:section name="마무리" id="{0986fa60-0ab9-0576-b855-ea2982129d96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하버 로지스틱스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신입 교육: 물류센터 안전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하버 로지스틱스 · 4개 모듈 중 1 · 45분 · 강사: 박지현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이 교육을 마치면 할 수 있는 것</a:t>
            </a:r>
            <a:endParaRPr lang="en-US" sz="2600" dirty="0"/>
          </a:p>
        </p:txBody>
      </p:sp>
      <p:sp>
        <p:nvSpPr>
          <p:cNvPr id="3" name="Number"/>
          <p:cNvSpPr/>
          <p:nvPr/>
        </p:nvSpPr>
        <p:spPr>
          <a:xfrm>
            <a:off x="45720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Objective"/>
          <p:cNvSpPr txBox="1"/>
          <p:nvPr/>
        </p:nvSpPr>
        <p:spPr>
          <a:xfrm>
            <a:off x="1188720" y="128016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작업장의 위험 구역 5곳을 구분한다</a:t>
            </a:r>
            <a:endParaRPr lang="en-US" sz="1500" dirty="0"/>
          </a:p>
        </p:txBody>
      </p:sp>
      <p:sp>
        <p:nvSpPr>
          <p:cNvPr id="6" name="Number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2057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Objective"/>
          <p:cNvSpPr txBox="1"/>
          <p:nvPr/>
        </p:nvSpPr>
        <p:spPr>
          <a:xfrm>
            <a:off x="1188720" y="205740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2분 안에 보호장구를 착용하고 점검한다</a:t>
            </a:r>
            <a:endParaRPr lang="en-US" sz="1500" dirty="0"/>
          </a:p>
        </p:txBody>
      </p:sp>
      <p:sp>
        <p:nvSpPr>
          <p:cNvPr id="9" name="Number"/>
          <p:cNvSpPr/>
          <p:nvPr/>
        </p:nvSpPr>
        <p:spPr>
          <a:xfrm>
            <a:off x="457200" y="28346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57200" y="2834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Objective"/>
          <p:cNvSpPr txBox="1"/>
          <p:nvPr/>
        </p:nvSpPr>
        <p:spPr>
          <a:xfrm>
            <a:off x="1188720" y="283464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지게차 우선 통행 규칙을 따른다</a:t>
            </a:r>
            <a:endParaRPr lang="en-US" sz="1500" dirty="0"/>
          </a:p>
        </p:txBody>
      </p:sp>
      <p:sp>
        <p:nvSpPr>
          <p:cNvPr id="12" name="Number"/>
          <p:cNvSpPr/>
          <p:nvPr/>
        </p:nvSpPr>
        <p:spPr>
          <a:xfrm>
            <a:off x="457200" y="36118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7200" y="36118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Objective"/>
          <p:cNvSpPr txBox="1"/>
          <p:nvPr/>
        </p:nvSpPr>
        <p:spPr>
          <a:xfrm>
            <a:off x="1188720" y="3611880"/>
            <a:ext cx="7498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앱으로 아차 사고를 보고한다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진행 순서</a:t>
            </a:r>
            <a:endParaRPr lang="en-US" sz="2600" dirty="0"/>
          </a:p>
        </p:txBody>
      </p:sp>
      <p:sp>
        <p:nvSpPr>
          <p:cNvPr id="3" name="Step 1"/>
          <p:cNvSpPr/>
          <p:nvPr/>
        </p:nvSpPr>
        <p:spPr>
          <a:xfrm>
            <a:off x="45720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4" name="Step text"/>
          <p:cNvSpPr txBox="1"/>
          <p:nvPr/>
        </p:nvSpPr>
        <p:spPr>
          <a:xfrm>
            <a:off x="77724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10분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안전이 중요한 이유</a:t>
            </a:r>
            <a:endParaRPr lang="en-US" sz="1400" dirty="0"/>
          </a:p>
        </p:txBody>
      </p:sp>
      <p:sp>
        <p:nvSpPr>
          <p:cNvPr id="5" name="Step 2"/>
          <p:cNvSpPr/>
          <p:nvPr/>
        </p:nvSpPr>
        <p:spPr>
          <a:xfrm>
            <a:off x="253746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6" name="Step text"/>
          <p:cNvSpPr txBox="1"/>
          <p:nvPr/>
        </p:nvSpPr>
        <p:spPr>
          <a:xfrm>
            <a:off x="285750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15분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위험 구역과 보호장구</a:t>
            </a:r>
            <a:endParaRPr lang="en-US" sz="1400" dirty="0"/>
          </a:p>
        </p:txBody>
      </p:sp>
      <p:sp>
        <p:nvSpPr>
          <p:cNvPr id="7" name="Step 3"/>
          <p:cNvSpPr/>
          <p:nvPr/>
        </p:nvSpPr>
        <p:spPr>
          <a:xfrm>
            <a:off x="461772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8" name="Step text"/>
          <p:cNvSpPr txBox="1"/>
          <p:nvPr/>
        </p:nvSpPr>
        <p:spPr>
          <a:xfrm>
            <a:off x="493776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10분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지게차 규칙</a:t>
            </a:r>
            <a:endParaRPr lang="en-US" sz="1400" dirty="0"/>
          </a:p>
        </p:txBody>
      </p:sp>
      <p:sp>
        <p:nvSpPr>
          <p:cNvPr id="9" name="Step 4"/>
          <p:cNvSpPr/>
          <p:nvPr/>
        </p:nvSpPr>
        <p:spPr>
          <a:xfrm>
            <a:off x="6697980" y="1463040"/>
            <a:ext cx="1988820" cy="1005840"/>
          </a:xfrm>
          <a:prstGeom prst="chevron">
            <a:avLst/>
          </a:prstGeom>
          <a:solidFill>
            <a:schemeClr val="accent1"/>
          </a:solidFill>
          <a:ln/>
        </p:spPr>
      </p:sp>
      <p:sp>
        <p:nvSpPr>
          <p:cNvPr id="10" name="Step text"/>
          <p:cNvSpPr txBox="1"/>
          <p:nvPr/>
        </p:nvSpPr>
        <p:spPr>
          <a:xfrm>
            <a:off x="7018020" y="1463040"/>
            <a:ext cx="13487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10분</a:t>
            </a:r>
            <a:endParaRPr lang="en-US" sz="1400" dirty="0"/>
          </a:p>
          <a:p>
            <a:pPr algn="ctr" indent="0" marL="0">
              <a:buNone/>
            </a:pPr>
            <a:r>
              <a:rPr lang="en-US" sz="1050" dirty="0">
                <a:solidFill>
                  <a:srgbClr val="DCE1F0"/>
                </a:solidFill>
              </a:rPr>
              <a:t>실습과 확인 문제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왜 중요한가</a:t>
            </a:r>
            <a:endParaRPr lang="en-US" sz="2600" dirty="0"/>
          </a:p>
        </p:txBody>
      </p:sp>
      <p:sp>
        <p:nvSpPr>
          <p:cNvPr id="3" name="Tile 2025년 중대 재해. 계속 유지합시다."/>
          <p:cNvSpPr/>
          <p:nvPr/>
        </p:nvSpPr>
        <p:spPr>
          <a:xfrm>
            <a:off x="45720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0건</a:t>
            </a:r>
            <a:endParaRPr lang="en-US" sz="32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2025년 중대 재해. 계속 유지합시다.</a:t>
            </a:r>
            <a:endParaRPr lang="en-US" sz="1100" dirty="0"/>
          </a:p>
        </p:txBody>
      </p:sp>
      <p:sp>
        <p:nvSpPr>
          <p:cNvPr id="6" name="Tile 지난 분기 아차 사고 보고"/>
          <p:cNvSpPr/>
          <p:nvPr/>
        </p:nvSpPr>
        <p:spPr>
          <a:xfrm>
            <a:off x="329184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347472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14건</a:t>
            </a:r>
            <a:endParaRPr lang="en-US" sz="3200" dirty="0"/>
          </a:p>
        </p:txBody>
      </p:sp>
      <p:sp>
        <p:nvSpPr>
          <p:cNvPr id="8" name="Stat label"/>
          <p:cNvSpPr txBox="1"/>
          <p:nvPr/>
        </p:nvSpPr>
        <p:spPr>
          <a:xfrm>
            <a:off x="347472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지난 분기 아차 사고 보고</a:t>
            </a:r>
            <a:endParaRPr lang="en-US" sz="1100" dirty="0"/>
          </a:p>
        </p:txBody>
      </p:sp>
      <p:sp>
        <p:nvSpPr>
          <p:cNvPr id="9" name="Tile 사고가 지게차나 낙하물과 관련"/>
          <p:cNvSpPr/>
          <p:nvPr/>
        </p:nvSpPr>
        <p:spPr>
          <a:xfrm>
            <a:off x="6126480" y="1280160"/>
            <a:ext cx="2560320" cy="1645920"/>
          </a:xfrm>
          <a:prstGeom prst="roundRect">
            <a:avLst>
              <a:gd name="adj" fmla="val 4444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6309360" y="1417320"/>
            <a:ext cx="2194560" cy="9052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80%</a:t>
            </a:r>
            <a:endParaRPr lang="en-US" sz="3200" dirty="0"/>
          </a:p>
        </p:txBody>
      </p:sp>
      <p:sp>
        <p:nvSpPr>
          <p:cNvPr id="11" name="Stat label"/>
          <p:cNvSpPr txBox="1"/>
          <p:nvPr/>
        </p:nvSpPr>
        <p:spPr>
          <a:xfrm>
            <a:off x="6309360" y="2300630"/>
            <a:ext cx="219456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사고가 지게차나 낙하물과 관련</a:t>
            </a:r>
            <a:endParaRPr lang="en-US" sz="1100" dirty="0"/>
          </a:p>
        </p:txBody>
      </p:sp>
      <p:sp>
        <p:nvSpPr>
          <p:cNvPr id="12" name="Body"/>
          <p:cNvSpPr txBox="1"/>
          <p:nvPr/>
        </p:nvSpPr>
        <p:spPr>
          <a:xfrm>
            <a:off x="457200" y="3200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이 모듈의 모든 규칙은 실제 현장에서 일어난 사건에서 나왔습니다. 그중 세 가지를 함께 살펴봅니다.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1교시: 위험 구역 5곳</a:t>
            </a:r>
            <a:endParaRPr lang="en-US" sz="2600" dirty="0"/>
          </a:p>
        </p:txBody>
      </p:sp>
      <p:graphicFrame>
        <p:nvGraphicFramePr>
          <p:cNvPr id="6" name="Zo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2743200"/>
                <a:gridCol w="384048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구역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위험 요소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규칙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상하차장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후진 트럭, 도크 가장자리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유도 담당이 아니면 노란 선 뒤에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랙 통로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낙하물, 지게차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안전모 착용, 지게차가 있는 통로에는 1명만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충전 구역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배터리 산, 가스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보안경·장갑 착용, 휴대폰 금지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포장 작업대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커터, 반복 작업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칼날 덮개 사용, 2시간마다 교대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1C2126"/>
                          </a:solidFill>
                        </a:rPr>
                        <a:t>중이층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추락, 낙하물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C2126"/>
                          </a:solidFill>
                        </a:rPr>
                        <a:t>난간 밖에서는 안전띠 체결</a:t>
                      </a:r>
                      <a:endParaRPr lang="en-US" sz="110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2교시: 매 근무 보호장구 점검</a:t>
            </a:r>
            <a:endParaRPr lang="en-US" sz="2600" dirty="0"/>
          </a:p>
        </p:txBody>
      </p:sp>
      <p:sp>
        <p:nvSpPr>
          <p:cNvPr id="3" name="Card 안전모"/>
          <p:cNvSpPr/>
          <p:nvPr/>
        </p:nvSpPr>
        <p:spPr>
          <a:xfrm>
            <a:off x="45720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안전모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턱끈 체결, 균열 없음</a:t>
            </a:r>
            <a:endParaRPr lang="en-US" sz="1200" dirty="0"/>
          </a:p>
        </p:txBody>
      </p:sp>
      <p:sp>
        <p:nvSpPr>
          <p:cNvPr id="8" name="Card 형광 조끼"/>
          <p:cNvSpPr/>
          <p:nvPr/>
        </p:nvSpPr>
        <p:spPr>
          <a:xfrm>
            <a:off x="256032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278892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278892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278892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형광 조끼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278892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지퍼 잠금, 반사띠 노출</a:t>
            </a:r>
            <a:endParaRPr lang="en-US" sz="1200" dirty="0"/>
          </a:p>
        </p:txBody>
      </p:sp>
      <p:sp>
        <p:nvSpPr>
          <p:cNvPr id="13" name="Card 안전화"/>
          <p:cNvSpPr/>
          <p:nvPr/>
        </p:nvSpPr>
        <p:spPr>
          <a:xfrm>
            <a:off x="466344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48920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920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489204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안전화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489204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끈 묶음, 발끝 보호대 정상</a:t>
            </a:r>
            <a:endParaRPr lang="en-US" sz="1200" dirty="0"/>
          </a:p>
        </p:txBody>
      </p:sp>
      <p:sp>
        <p:nvSpPr>
          <p:cNvPr id="18" name="Card 장갑·보안경"/>
          <p:cNvSpPr/>
          <p:nvPr/>
        </p:nvSpPr>
        <p:spPr>
          <a:xfrm>
            <a:off x="6766560" y="1280160"/>
            <a:ext cx="192024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9" name="Badge"/>
          <p:cNvSpPr/>
          <p:nvPr/>
        </p:nvSpPr>
        <p:spPr>
          <a:xfrm>
            <a:off x="699516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99516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1" name="Card heading"/>
          <p:cNvSpPr txBox="1"/>
          <p:nvPr/>
        </p:nvSpPr>
        <p:spPr>
          <a:xfrm>
            <a:off x="6995160" y="210312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장갑·보안경</a:t>
            </a:r>
            <a:endParaRPr lang="en-US" sz="1500" dirty="0"/>
          </a:p>
        </p:txBody>
      </p:sp>
      <p:sp>
        <p:nvSpPr>
          <p:cNvPr id="22" name="Card text"/>
          <p:cNvSpPr txBox="1"/>
          <p:nvPr/>
        </p:nvSpPr>
        <p:spPr>
          <a:xfrm>
            <a:off x="6995160" y="2468880"/>
            <a:ext cx="1463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구역 표지에 따라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3429000"/>
            <a:ext cx="8229600" cy="822960"/>
          </a:xfrm>
          <a:prstGeom prst="roundRect">
            <a:avLst>
              <a:gd name="adj" fmla="val 8889"/>
            </a:avLst>
          </a:prstGeom>
          <a:solidFill>
            <a:schemeClr val="accent4"/>
          </a:solidFill>
          <a:ln/>
        </p:spPr>
      </p:sp>
      <p:sp>
        <p:nvSpPr>
          <p:cNvPr id="24" name="Note"/>
          <p:cNvSpPr txBox="1"/>
          <p:nvPr/>
        </p:nvSpPr>
        <p:spPr>
          <a:xfrm>
            <a:off x="685800" y="342900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매 근무 시작 시 2분. 관리자가 매일 불시 점검합니다.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3교시: 지게차 우선 통행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표시된 통로에서는 지게차가 항상 우선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건너기 전 운전자와 눈을 맞추고 엄지 신호를 기다린다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빈 포크라도 올려진 짐 아래로 지나가지 않는다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경적은 '멈추고 확인'이지 '서두르라'가 아니다</a:t>
            </a:r>
            <a:endParaRPr lang="en-US" sz="13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50" dirty="0">
                <a:solidFill>
                  <a:schemeClr val="tx1"/>
                </a:solidFill>
              </a:rPr>
              <a:t>보행자는 초록 통로로, 지게차는 절대 진입하지 않는다</a:t>
            </a:r>
            <a:endParaRPr lang="en-US" sz="1350" dirty="0"/>
          </a:p>
        </p:txBody>
      </p:sp>
      <p:sp>
        <p:nvSpPr>
          <p:cNvPr id="4" name="Panel 기억할 숫자"/>
          <p:cNvSpPr/>
          <p:nvPr/>
        </p:nvSpPr>
        <p:spPr>
          <a:xfrm>
            <a:off x="6035040" y="1280160"/>
            <a:ext cx="2651760" cy="3108960"/>
          </a:xfrm>
          <a:prstGeom prst="roundRect">
            <a:avLst>
              <a:gd name="adj" fmla="val 2759"/>
            </a:avLst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236208" y="1389888"/>
            <a:ext cx="22494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기억할 숫자</a:t>
            </a:r>
            <a:endParaRPr lang="en-US" sz="1300" dirty="0"/>
          </a:p>
        </p:txBody>
      </p:sp>
      <p:sp>
        <p:nvSpPr>
          <p:cNvPr id="6" name="Panel text"/>
          <p:cNvSpPr txBox="1"/>
          <p:nvPr/>
        </p:nvSpPr>
        <p:spPr>
          <a:xfrm>
            <a:off x="6236208" y="1719072"/>
            <a:ext cx="2249424" cy="2578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실내 최고 속도: 8km/h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후진: 경적 2회</a:t>
            </a:r>
            <a:endParaRPr lang="en-US" sz="11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00" dirty="0">
                <a:solidFill>
                  <a:schemeClr val="bg1"/>
                </a:solidFill>
              </a:rPr>
              <a:t>사각 모퉁이: 정지, 경적, 진행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실습: 어떻게 하시겠습니까?</a:t>
            </a:r>
            <a:endParaRPr lang="en-US" sz="2600" dirty="0"/>
          </a:p>
        </p:txBody>
      </p:sp>
      <p:sp>
        <p:nvSpPr>
          <p:cNvPr id="3" name="Card 상황 A"/>
          <p:cNvSpPr/>
          <p:nvPr/>
        </p:nvSpPr>
        <p:spPr>
          <a:xfrm>
            <a:off x="45720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4" name="Card heading"/>
          <p:cNvSpPr txBox="1"/>
          <p:nvPr/>
        </p:nvSpPr>
        <p:spPr>
          <a:xfrm>
            <a:off x="68580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상황 A</a:t>
            </a:r>
            <a:endParaRPr lang="en-US" sz="1500" dirty="0"/>
          </a:p>
        </p:txBody>
      </p:sp>
      <p:sp>
        <p:nvSpPr>
          <p:cNvPr id="5" name="Card text"/>
          <p:cNvSpPr txBox="1"/>
          <p:nvPr/>
        </p:nvSpPr>
        <p:spPr>
          <a:xfrm>
            <a:off x="68580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7번 통로에 팔레트가 기울어져 있고 반대편에서 지게차가 다가옵니다. 가장 먼저 무엇을 합니까?</a:t>
            </a:r>
            <a:endParaRPr lang="en-US" sz="1200" dirty="0"/>
          </a:p>
        </p:txBody>
      </p:sp>
      <p:sp>
        <p:nvSpPr>
          <p:cNvPr id="6" name="Card 상황 B"/>
          <p:cNvSpPr/>
          <p:nvPr/>
        </p:nvSpPr>
        <p:spPr>
          <a:xfrm>
            <a:off x="329184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7" name="Card heading"/>
          <p:cNvSpPr txBox="1"/>
          <p:nvPr/>
        </p:nvSpPr>
        <p:spPr>
          <a:xfrm>
            <a:off x="352044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상황 B</a:t>
            </a:r>
            <a:endParaRPr lang="en-US" sz="1500" dirty="0"/>
          </a:p>
        </p:txBody>
      </p:sp>
      <p:sp>
        <p:nvSpPr>
          <p:cNvPr id="8" name="Card text"/>
          <p:cNvSpPr txBox="1"/>
          <p:nvPr/>
        </p:nvSpPr>
        <p:spPr>
          <a:xfrm>
            <a:off x="352044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동료가 '잠깐만'이라며 안전띠 없이 중이층에 있습니다.</a:t>
            </a:r>
            <a:endParaRPr lang="en-US" sz="1200" dirty="0"/>
          </a:p>
        </p:txBody>
      </p:sp>
      <p:sp>
        <p:nvSpPr>
          <p:cNvPr id="9" name="Card 상황 C"/>
          <p:cNvSpPr/>
          <p:nvPr/>
        </p:nvSpPr>
        <p:spPr>
          <a:xfrm>
            <a:off x="6126480" y="1280160"/>
            <a:ext cx="2560320" cy="2286000"/>
          </a:xfrm>
          <a:prstGeom prst="roundRect">
            <a:avLst>
              <a:gd name="adj" fmla="val 3200"/>
            </a:avLst>
          </a:prstGeom>
          <a:solidFill>
            <a:schemeClr val="bg2"/>
          </a:solidFill>
          <a:ln/>
        </p:spPr>
      </p:sp>
      <p:sp>
        <p:nvSpPr>
          <p:cNvPr id="10" name="Card heading"/>
          <p:cNvSpPr txBox="1"/>
          <p:nvPr/>
        </p:nvSpPr>
        <p:spPr>
          <a:xfrm>
            <a:off x="6355080" y="150876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상황 C</a:t>
            </a:r>
            <a:endParaRPr lang="en-US" sz="1500" dirty="0"/>
          </a:p>
        </p:txBody>
      </p:sp>
      <p:sp>
        <p:nvSpPr>
          <p:cNvPr id="11" name="Card text"/>
          <p:cNvSpPr txBox="1"/>
          <p:nvPr/>
        </p:nvSpPr>
        <p:spPr>
          <a:xfrm>
            <a:off x="6355080" y="1874520"/>
            <a:ext cx="21031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안전모에 실금이 있지만 근무 종료까지 10분 남았습니다.</a:t>
            </a:r>
            <a:endParaRPr lang="en-US" sz="1200" dirty="0"/>
          </a:p>
        </p:txBody>
      </p:sp>
      <p:sp>
        <p:nvSpPr>
          <p:cNvPr id="12" name="Instruction"/>
          <p:cNvSpPr txBox="1"/>
          <p:nvPr/>
        </p:nvSpPr>
        <p:spPr>
          <a:xfrm>
            <a:off x="457200" y="37490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둘씩 짝지어 3분간 이야기합니다. 답을 함께 나눕니다.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확인 문제</a:t>
            </a:r>
            <a:endParaRPr lang="en-US" sz="2600" dirty="0"/>
          </a:p>
        </p:txBody>
      </p:sp>
      <p:graphicFrame>
        <p:nvGraphicFramePr>
          <p:cNvPr id="10" name="Quiz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0"/>
                <a:gridCol w="2743200"/>
              </a:tblGrid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질문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답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표시된 통로에서 우선 통행은?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지게차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보호장구 점검은 얼마나 자주?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매 근무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아차 사고는 어디에 보고?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앱, 당일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1C2126"/>
                          </a:solidFill>
                        </a:rPr>
                        <a:t>빈 포크가 올려져 있으면 아래로 지나가도 되나?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C2126"/>
                          </a:solidFill>
                        </a:rPr>
                        <a:t>아니오</a:t>
                      </a:r>
                      <a:endParaRPr lang="en-US" sz="12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핵심 정리</a:t>
            </a:r>
            <a:endParaRPr lang="en-US" sz="2600" dirty="0"/>
          </a:p>
        </p:txBody>
      </p:sp>
      <p:sp>
        <p:nvSpPr>
          <p:cNvPr id="3" name="Bullets"/>
          <p:cNvSpPr txBox="1"/>
          <p:nvPr/>
        </p:nvSpPr>
        <p:spPr>
          <a:xfrm>
            <a:off x="457200" y="1280160"/>
            <a:ext cx="822960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작업 전에 내 구역과 규칙을 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보호장구 점검은 2분, 매 근무마다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지게차 우선, 건너기 전 눈 맞춤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아차 사고는 당일 보고. 보고로 불이익은 없다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457200" y="3566160"/>
            <a:ext cx="8229600" cy="73152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5" name="Next"/>
          <p:cNvSpPr txBox="1"/>
          <p:nvPr/>
        </p:nvSpPr>
        <p:spPr>
          <a:xfrm>
            <a:off x="685800" y="3566160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다음 모듈: 중량물 취급, 목요일 9:00, 교육실 B.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신입 교육: 물류센터 안전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