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b7f953b2-4188-3bae-04c0-4858c71003ba}">
          <p14:sldIdLst>
            <p14:sldId id="256"/>
            <p14:sldId id="257"/>
            <p14:sldId id="258"/>
          </p14:sldIdLst>
        </p14:section>
        <p14:section name="Content" id="{eaddfb40-7029-dbf2-586b-67b3ce88d3d1}">
          <p14:sldIdLst>
            <p14:sldId id="259"/>
            <p14:sldId id="260"/>
            <p14:sldId id="261"/>
            <p14:sldId id="262"/>
          </p14:sldIdLst>
        </p14:section>
        <p14:section name="Practice" id="{cfc1fb04-307d-ba95-a85c-436ddde46cd9}">
          <p14:sldIdLst>
            <p14:sldId id="263"/>
            <p14:sldId id="264"/>
          </p14:sldIdLst>
        </p14:section>
        <p14:section name="Wrap-up" id="{05ce081d-5d07-550f-f781-ef0b09aede45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Harbor Logistics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New hire onboarding: warehouse safety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Harbor Logistics · Module 1 of 4 · 45 minutes · Trainer: Lena Park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By the end of this session you will be able to</a:t>
            </a:r>
            <a:endParaRPr lang="en-US" sz="2600" dirty="0"/>
          </a:p>
        </p:txBody>
      </p:sp>
      <p:sp>
        <p:nvSpPr>
          <p:cNvPr id="3" name="Number"/>
          <p:cNvSpPr/>
          <p:nvPr/>
        </p:nvSpPr>
        <p:spPr>
          <a:xfrm>
            <a:off x="457200" y="1280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Objective"/>
          <p:cNvSpPr txBox="1"/>
          <p:nvPr/>
        </p:nvSpPr>
        <p:spPr>
          <a:xfrm>
            <a:off x="1188720" y="128016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Identify the five hazard zones on the warehouse floor</a:t>
            </a:r>
            <a:endParaRPr lang="en-US" sz="1500" dirty="0"/>
          </a:p>
        </p:txBody>
      </p:sp>
      <p:sp>
        <p:nvSpPr>
          <p:cNvPr id="6" name="Number"/>
          <p:cNvSpPr/>
          <p:nvPr/>
        </p:nvSpPr>
        <p:spPr>
          <a:xfrm>
            <a:off x="457200" y="20574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Objective"/>
          <p:cNvSpPr txBox="1"/>
          <p:nvPr/>
        </p:nvSpPr>
        <p:spPr>
          <a:xfrm>
            <a:off x="1188720" y="205740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Put on and check personal protective equipment in under two minutes</a:t>
            </a:r>
            <a:endParaRPr lang="en-US" sz="1500" dirty="0"/>
          </a:p>
        </p:txBody>
      </p:sp>
      <p:sp>
        <p:nvSpPr>
          <p:cNvPr id="9" name="Number"/>
          <p:cNvSpPr/>
          <p:nvPr/>
        </p:nvSpPr>
        <p:spPr>
          <a:xfrm>
            <a:off x="457200" y="28346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2834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Objective"/>
          <p:cNvSpPr txBox="1"/>
          <p:nvPr/>
        </p:nvSpPr>
        <p:spPr>
          <a:xfrm>
            <a:off x="1188720" y="283464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Follow the forklift right-of-way rules</a:t>
            </a:r>
            <a:endParaRPr lang="en-US" sz="1500" dirty="0"/>
          </a:p>
        </p:txBody>
      </p:sp>
      <p:sp>
        <p:nvSpPr>
          <p:cNvPr id="12" name="Number"/>
          <p:cNvSpPr/>
          <p:nvPr/>
        </p:nvSpPr>
        <p:spPr>
          <a:xfrm>
            <a:off x="457200" y="36118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3611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Objective"/>
          <p:cNvSpPr txBox="1"/>
          <p:nvPr/>
        </p:nvSpPr>
        <p:spPr>
          <a:xfrm>
            <a:off x="1188720" y="36118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Report a near miss using the app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Agenda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10 min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Why safety matters</a:t>
            </a: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15 min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Zones and PPE</a:t>
            </a: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10 min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Forklift rules</a:t>
            </a: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10 min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Practice and quiz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Why this matters</a:t>
            </a:r>
            <a:endParaRPr lang="en-US" sz="2600" dirty="0"/>
          </a:p>
        </p:txBody>
      </p:sp>
      <p:sp>
        <p:nvSpPr>
          <p:cNvPr id="3" name="Tile serious injuries in 2025. Keep it that way."/>
          <p:cNvSpPr/>
          <p:nvPr/>
        </p:nvSpPr>
        <p:spPr>
          <a:xfrm>
            <a:off x="457200" y="1280160"/>
            <a:ext cx="2560320" cy="1645920"/>
          </a:xfrm>
          <a:prstGeom prst="roundRect">
            <a:avLst>
              <a:gd name="adj" fmla="val 4444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417320"/>
            <a:ext cx="219456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0</a:t>
            </a:r>
            <a:endParaRPr lang="en-US" sz="32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300630"/>
            <a:ext cx="21945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serious injuries in 2025. Keep it that way.</a:t>
            </a:r>
            <a:endParaRPr lang="en-US" sz="1100" dirty="0"/>
          </a:p>
        </p:txBody>
      </p:sp>
      <p:sp>
        <p:nvSpPr>
          <p:cNvPr id="6" name="Tile near misses reported last quarter"/>
          <p:cNvSpPr/>
          <p:nvPr/>
        </p:nvSpPr>
        <p:spPr>
          <a:xfrm>
            <a:off x="3291840" y="1280160"/>
            <a:ext cx="256032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3474720" y="1417320"/>
            <a:ext cx="219456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14</a:t>
            </a:r>
            <a:endParaRPr lang="en-US" sz="3200" dirty="0"/>
          </a:p>
        </p:txBody>
      </p:sp>
      <p:sp>
        <p:nvSpPr>
          <p:cNvPr id="8" name="Stat label"/>
          <p:cNvSpPr txBox="1"/>
          <p:nvPr/>
        </p:nvSpPr>
        <p:spPr>
          <a:xfrm>
            <a:off x="3474720" y="2300630"/>
            <a:ext cx="21945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near misses reported last quarter</a:t>
            </a:r>
            <a:endParaRPr lang="en-US" sz="1100" dirty="0"/>
          </a:p>
        </p:txBody>
      </p:sp>
      <p:sp>
        <p:nvSpPr>
          <p:cNvPr id="9" name="Tile of incidents involve forklifts or falling stock"/>
          <p:cNvSpPr/>
          <p:nvPr/>
        </p:nvSpPr>
        <p:spPr>
          <a:xfrm>
            <a:off x="6126480" y="1280160"/>
            <a:ext cx="256032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6309360" y="1417320"/>
            <a:ext cx="219456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80%</a:t>
            </a:r>
            <a:endParaRPr lang="en-US" sz="3200" dirty="0"/>
          </a:p>
        </p:txBody>
      </p:sp>
      <p:sp>
        <p:nvSpPr>
          <p:cNvPr id="11" name="Stat label"/>
          <p:cNvSpPr txBox="1"/>
          <p:nvPr/>
        </p:nvSpPr>
        <p:spPr>
          <a:xfrm>
            <a:off x="6309360" y="2300630"/>
            <a:ext cx="21945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of incidents involve forklifts or falling stock</a:t>
            </a:r>
            <a:endParaRPr lang="en-US" sz="1100" dirty="0"/>
          </a:p>
        </p:txBody>
      </p:sp>
      <p:sp>
        <p:nvSpPr>
          <p:cNvPr id="12" name="Body"/>
          <p:cNvSpPr txBox="1"/>
          <p:nvPr/>
        </p:nvSpPr>
        <p:spPr>
          <a:xfrm>
            <a:off x="457200" y="3200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Every rule in this module comes from a real event at one of our sites. We will walk through three of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Lesson 1: the five hazard zones</a:t>
            </a:r>
            <a:endParaRPr lang="en-US" sz="2600" dirty="0"/>
          </a:p>
        </p:txBody>
      </p:sp>
      <p:graphicFrame>
        <p:nvGraphicFramePr>
          <p:cNvPr id="6" name="Zo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743200"/>
                <a:gridCol w="384048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Zone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Hazard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Rule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Loading dock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Reversing trucks, dock edges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Stay behind the yellow line unless spotting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Racking aisles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Falling stock, forklifts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Hard hat on; one person per aisle with a forklift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Charging bay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Battery acid, fumes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Goggles and gloves; no phones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Packing stations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Cutters, repetitive strain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Blade covers on; rotate every 2 hours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Mezzanine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Falls, dropped items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Harness clipped on beyond the rail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Lesson 2: PPE check, every shift</a:t>
            </a:r>
            <a:endParaRPr lang="en-US" sz="2600" dirty="0"/>
          </a:p>
        </p:txBody>
      </p:sp>
      <p:sp>
        <p:nvSpPr>
          <p:cNvPr id="3" name="Card Hard hat"/>
          <p:cNvSpPr/>
          <p:nvPr/>
        </p:nvSpPr>
        <p:spPr>
          <a:xfrm>
            <a:off x="457200" y="1280160"/>
            <a:ext cx="19202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Hard hat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Chin strap fastened, no cracks</a:t>
            </a:r>
            <a:endParaRPr lang="en-US" sz="1200" dirty="0"/>
          </a:p>
        </p:txBody>
      </p:sp>
      <p:sp>
        <p:nvSpPr>
          <p:cNvPr id="8" name="Card Hi-vis vest"/>
          <p:cNvSpPr/>
          <p:nvPr/>
        </p:nvSpPr>
        <p:spPr>
          <a:xfrm>
            <a:off x="2560320" y="1280160"/>
            <a:ext cx="19202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278892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78892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278892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Hi-vis vest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2788920" y="246888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Zipped; reflective strips visible</a:t>
            </a:r>
            <a:endParaRPr lang="en-US" sz="1200" dirty="0"/>
          </a:p>
        </p:txBody>
      </p:sp>
      <p:sp>
        <p:nvSpPr>
          <p:cNvPr id="13" name="Card Safety boots"/>
          <p:cNvSpPr/>
          <p:nvPr/>
        </p:nvSpPr>
        <p:spPr>
          <a:xfrm>
            <a:off x="4663440" y="1280160"/>
            <a:ext cx="19202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48920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920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489204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Safety boots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4892040" y="246888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Laced, toe cap intact</a:t>
            </a:r>
            <a:endParaRPr lang="en-US" sz="1200" dirty="0"/>
          </a:p>
        </p:txBody>
      </p:sp>
      <p:sp>
        <p:nvSpPr>
          <p:cNvPr id="18" name="Card Gloves, goggles"/>
          <p:cNvSpPr/>
          <p:nvPr/>
        </p:nvSpPr>
        <p:spPr>
          <a:xfrm>
            <a:off x="6766560" y="1280160"/>
            <a:ext cx="19202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9" name="Badge"/>
          <p:cNvSpPr/>
          <p:nvPr/>
        </p:nvSpPr>
        <p:spPr>
          <a:xfrm>
            <a:off x="699516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99516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1" name="Card heading"/>
          <p:cNvSpPr txBox="1"/>
          <p:nvPr/>
        </p:nvSpPr>
        <p:spPr>
          <a:xfrm>
            <a:off x="699516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Gloves, goggles</a:t>
            </a:r>
            <a:endParaRPr lang="en-US" sz="1500" dirty="0"/>
          </a:p>
        </p:txBody>
      </p:sp>
      <p:sp>
        <p:nvSpPr>
          <p:cNvPr id="22" name="Card text"/>
          <p:cNvSpPr txBox="1"/>
          <p:nvPr/>
        </p:nvSpPr>
        <p:spPr>
          <a:xfrm>
            <a:off x="6995160" y="246888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Per zone sign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57200" y="3429000"/>
            <a:ext cx="8229600" cy="822960"/>
          </a:xfrm>
          <a:prstGeom prst="roundRect">
            <a:avLst>
              <a:gd name="adj" fmla="val 8889"/>
            </a:avLst>
          </a:prstGeom>
          <a:solidFill>
            <a:schemeClr val="accent4"/>
          </a:solidFill>
          <a:ln/>
        </p:spPr>
      </p:sp>
      <p:sp>
        <p:nvSpPr>
          <p:cNvPr id="24" name="Note"/>
          <p:cNvSpPr txBox="1"/>
          <p:nvPr/>
        </p:nvSpPr>
        <p:spPr>
          <a:xfrm>
            <a:off x="685800" y="342900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Two minutes at the start of every shift. Your supervisor spot-checks daily.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Lesson 3: forklift right of way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8016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Forklifts always have right of way in marked aisles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Make eye contact with the driver before crossing; wait for a thumbs-up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Never walk under a raised load, even an empty fork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Horn means stop and look, not hurry up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Pedestrians use the green walkways; forklifts never enter them</a:t>
            </a:r>
            <a:endParaRPr lang="en-US" sz="1350" dirty="0"/>
          </a:p>
        </p:txBody>
      </p:sp>
      <p:sp>
        <p:nvSpPr>
          <p:cNvPr id="4" name="Panel Numbers to remember"/>
          <p:cNvSpPr/>
          <p:nvPr/>
        </p:nvSpPr>
        <p:spPr>
          <a:xfrm>
            <a:off x="6035040" y="1280160"/>
            <a:ext cx="2651760" cy="3108960"/>
          </a:xfrm>
          <a:prstGeom prst="roundRect">
            <a:avLst>
              <a:gd name="adj" fmla="val 2759"/>
            </a:avLst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236208" y="1389888"/>
            <a:ext cx="22494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Numbers to remember</a:t>
            </a:r>
            <a:endParaRPr lang="en-US" sz="1300" dirty="0"/>
          </a:p>
        </p:txBody>
      </p:sp>
      <p:sp>
        <p:nvSpPr>
          <p:cNvPr id="6" name="Panel text"/>
          <p:cNvSpPr txBox="1"/>
          <p:nvPr/>
        </p:nvSpPr>
        <p:spPr>
          <a:xfrm>
            <a:off x="6236208" y="1719072"/>
            <a:ext cx="2249424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Max speed indoors: 8 km/h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Reverse: sound horn twice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Blind corners: stop, horn, proceed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Practice: what would you do?</a:t>
            </a:r>
            <a:endParaRPr lang="en-US" sz="2600" dirty="0"/>
          </a:p>
        </p:txBody>
      </p:sp>
      <p:sp>
        <p:nvSpPr>
          <p:cNvPr id="3" name="Card Scenario A"/>
          <p:cNvSpPr/>
          <p:nvPr/>
        </p:nvSpPr>
        <p:spPr>
          <a:xfrm>
            <a:off x="457200" y="1280160"/>
            <a:ext cx="256032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4" name="Card heading"/>
          <p:cNvSpPr txBox="1"/>
          <p:nvPr/>
        </p:nvSpPr>
        <p:spPr>
          <a:xfrm>
            <a:off x="68580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Scenario A</a:t>
            </a:r>
            <a:endParaRPr lang="en-US" sz="15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7452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You see a pallet leaning in aisle 7 and a forklift approaching from the far end. What do you do first?</a:t>
            </a:r>
            <a:endParaRPr lang="en-US" sz="1200" dirty="0"/>
          </a:p>
        </p:txBody>
      </p:sp>
      <p:sp>
        <p:nvSpPr>
          <p:cNvPr id="6" name="Card Scenario B"/>
          <p:cNvSpPr/>
          <p:nvPr/>
        </p:nvSpPr>
        <p:spPr>
          <a:xfrm>
            <a:off x="3291840" y="1280160"/>
            <a:ext cx="256032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7" name="Card heading"/>
          <p:cNvSpPr txBox="1"/>
          <p:nvPr/>
        </p:nvSpPr>
        <p:spPr>
          <a:xfrm>
            <a:off x="352044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Scenario B</a:t>
            </a:r>
            <a:endParaRPr lang="en-US" sz="1500" dirty="0"/>
          </a:p>
        </p:txBody>
      </p:sp>
      <p:sp>
        <p:nvSpPr>
          <p:cNvPr id="8" name="Card text"/>
          <p:cNvSpPr txBox="1"/>
          <p:nvPr/>
        </p:nvSpPr>
        <p:spPr>
          <a:xfrm>
            <a:off x="3520440" y="187452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A colleague is on the mezzanine without a harness, 'just for a second'.</a:t>
            </a:r>
            <a:endParaRPr lang="en-US" sz="1200" dirty="0"/>
          </a:p>
        </p:txBody>
      </p:sp>
      <p:sp>
        <p:nvSpPr>
          <p:cNvPr id="9" name="Card Scenario C"/>
          <p:cNvSpPr/>
          <p:nvPr/>
        </p:nvSpPr>
        <p:spPr>
          <a:xfrm>
            <a:off x="6126480" y="1280160"/>
            <a:ext cx="256032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10" name="Card heading"/>
          <p:cNvSpPr txBox="1"/>
          <p:nvPr/>
        </p:nvSpPr>
        <p:spPr>
          <a:xfrm>
            <a:off x="635508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Scenario C</a:t>
            </a:r>
            <a:endParaRPr lang="en-US" sz="1500" dirty="0"/>
          </a:p>
        </p:txBody>
      </p:sp>
      <p:sp>
        <p:nvSpPr>
          <p:cNvPr id="11" name="Card text"/>
          <p:cNvSpPr txBox="1"/>
          <p:nvPr/>
        </p:nvSpPr>
        <p:spPr>
          <a:xfrm>
            <a:off x="6355080" y="187452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Your hard hat has a hairline crack but it is 10 minutes to the end of your shift.</a:t>
            </a:r>
            <a:endParaRPr lang="en-US" sz="1200" dirty="0"/>
          </a:p>
        </p:txBody>
      </p:sp>
      <p:sp>
        <p:nvSpPr>
          <p:cNvPr id="12" name="Instruction"/>
          <p:cNvSpPr txBox="1"/>
          <p:nvPr/>
        </p:nvSpPr>
        <p:spPr>
          <a:xfrm>
            <a:off x="457200" y="3749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Discuss in pairs for 3 minutes. We will share answers.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Quick check</a:t>
            </a:r>
            <a:endParaRPr lang="en-US" sz="2600" dirty="0"/>
          </a:p>
        </p:txBody>
      </p:sp>
      <p:graphicFrame>
        <p:nvGraphicFramePr>
          <p:cNvPr id="10" name="Quiz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274320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Question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Answer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C2126"/>
                          </a:solidFill>
                        </a:rPr>
                        <a:t>Who has right of way in a marked aisle?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C2126"/>
                          </a:solidFill>
                        </a:rPr>
                        <a:t>The forklift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C2126"/>
                          </a:solidFill>
                        </a:rPr>
                        <a:t>How often is the PPE check done?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C2126"/>
                          </a:solidFill>
                        </a:rPr>
                        <a:t>Every shift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C2126"/>
                          </a:solidFill>
                        </a:rPr>
                        <a:t>Where do you report a near miss?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C2126"/>
                          </a:solidFill>
                        </a:rPr>
                        <a:t>In the app, same day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C2126"/>
                          </a:solidFill>
                        </a:rPr>
                        <a:t>Can you walk under an empty raised fork?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C2126"/>
                          </a:solidFill>
                        </a:rPr>
                        <a:t>No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Key takeaways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80160"/>
            <a:ext cx="8229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Know your zone and its rule before you start work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PPE check takes two minutes; do it every shift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Forklifts have right of way; eye contact before crossing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Report near misses the same day. Nobody gets in trouble for reporting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3566160"/>
            <a:ext cx="8229600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sp>
        <p:nvSpPr>
          <p:cNvPr id="5" name="Next"/>
          <p:cNvSpPr txBox="1"/>
          <p:nvPr/>
        </p:nvSpPr>
        <p:spPr>
          <a:xfrm>
            <a:off x="685800" y="356616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Next module: manual handling, Thursday 9:00, Training Room B.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hire onboarding: warehouse safety</dc:title>
  <dc:subject>PptxGenJS Presentation</dc:subject>
  <dc:creator>ArumSoft Learning</dc:creator>
  <cp:lastModifiedBy>ArumSoft Learning</cp:lastModifiedBy>
  <cp:revision>1</cp:revision>
  <dcterms:created xsi:type="dcterms:W3CDTF">2026-11-04T02:58:38Z</dcterms:created>
  <dcterms:modified xsi:type="dcterms:W3CDTF">2026-11-04T02:58:38Z</dcterms:modified>
</cp:coreProperties>
</file>