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278ec2c-acaa-fb10-dfbd-c5cdafb42031}">
          <p14:sldIdLst>
            <p14:sldId id="256"/>
            <p14:sldId id="257"/>
            <p14:sldId id="258"/>
            <p14:sldId id="259"/>
          </p14:sldIdLst>
        </p14:section>
        <p14:section name="Methods" id="{ed44b027-5f16-8e2e-707d-3e0600fcd197}">
          <p14:sldIdLst>
            <p14:sldId id="260"/>
          </p14:sldIdLst>
        </p14:section>
        <p14:section name="Results" id="{ce2f7662-aa60-ca18-2149-a357293cafd4}">
          <p14:sldIdLst>
            <p14:sldId id="261"/>
            <p14:sldId id="262"/>
          </p14:sldIdLst>
        </p14:section>
        <p14:section name="Discussion" id="{e81d686b-99c9-ddcd-5a3b-f7b5da85e702}">
          <p14:sldIdLst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Mean credibility rating (1–7)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 cue</c:v>
                  </c:pt>
                  <c:pt idx="1">
                    <c:v>Outlet label</c:v>
                  </c:pt>
                  <c:pt idx="2">
                    <c:v>Citation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4.2</c:v>
                </c:pt>
                <c:pt idx="1">
                  <c:v>4.9</c:v>
                </c:pt>
                <c:pt idx="2">
                  <c:v>5.1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rgbClr val="DCE1F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No cue</c:v>
                  </c:pt>
                  <c:pt idx="1">
                    <c:v>Outlet label</c:v>
                  </c:pt>
                  <c:pt idx="2">
                    <c:v>Citation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3.6</c:v>
                </c:pt>
                <c:pt idx="1">
                  <c:v>4.6</c:v>
                </c:pt>
                <c:pt idx="2">
                  <c:v>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"/>
          <c:min val="1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Thesis defense · Maya Chen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Does short-form video change how teenagers evaluate news credibility?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Maya Chen · M.A. Communication · Committee: Dr. R. Okafor (chair), Dr. S. Lindqvist, Dr. A. Haddad · May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Outline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Outline item"/>
          <p:cNvSpPr txBox="1"/>
          <p:nvPr/>
        </p:nvSpPr>
        <p:spPr>
          <a:xfrm>
            <a:off x="109728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Background and the gap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Why credibility judgments matter and what prior work misses</a:t>
            </a:r>
            <a:endParaRPr lang="en-US" sz="1400" dirty="0"/>
          </a:p>
        </p:txBody>
      </p:sp>
      <p:sp>
        <p:nvSpPr>
          <p:cNvPr id="6" name="Number"/>
          <p:cNvSpPr/>
          <p:nvPr/>
        </p:nvSpPr>
        <p:spPr>
          <a:xfrm>
            <a:off x="457200" y="20025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Outline item"/>
          <p:cNvSpPr txBox="1"/>
          <p:nvPr/>
        </p:nvSpPr>
        <p:spPr>
          <a:xfrm>
            <a:off x="109728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Research questions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Three questions, two hypotheses</a:t>
            </a:r>
            <a:endParaRPr lang="en-US" sz="1400" dirty="0"/>
          </a:p>
        </p:txBody>
      </p:sp>
      <p:sp>
        <p:nvSpPr>
          <p:cNvPr id="9" name="Number"/>
          <p:cNvSpPr/>
          <p:nvPr/>
        </p:nvSpPr>
        <p:spPr>
          <a:xfrm>
            <a:off x="457200" y="2679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Outline item"/>
          <p:cNvSpPr txBox="1"/>
          <p:nvPr/>
        </p:nvSpPr>
        <p:spPr>
          <a:xfrm>
            <a:off x="109728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Methods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Survey experiment with 412 participants aged 14–18</a:t>
            </a:r>
            <a:endParaRPr lang="en-US" sz="1400" dirty="0"/>
          </a:p>
        </p:txBody>
      </p:sp>
      <p:sp>
        <p:nvSpPr>
          <p:cNvPr id="12" name="Number"/>
          <p:cNvSpPr/>
          <p:nvPr/>
        </p:nvSpPr>
        <p:spPr>
          <a:xfrm>
            <a:off x="457200" y="33558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355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Outline item"/>
          <p:cNvSpPr txBox="1"/>
          <p:nvPr/>
        </p:nvSpPr>
        <p:spPr>
          <a:xfrm>
            <a:off x="109728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Results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Effects of format and source cues</a:t>
            </a:r>
            <a:endParaRPr lang="en-US" sz="1400" dirty="0"/>
          </a:p>
        </p:txBody>
      </p:sp>
      <p:sp>
        <p:nvSpPr>
          <p:cNvPr id="15" name="Number"/>
          <p:cNvSpPr/>
          <p:nvPr/>
        </p:nvSpPr>
        <p:spPr>
          <a:xfrm>
            <a:off x="457200" y="403250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4032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Outline item"/>
          <p:cNvSpPr txBox="1"/>
          <p:nvPr/>
        </p:nvSpPr>
        <p:spPr>
          <a:xfrm>
            <a:off x="1097280" y="3941064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Discussion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Implications, limitations, future 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Teenagers now get most news from short-form video, but credibility research studied text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Card head"/>
          <p:cNvSpPr txBox="1"/>
          <p:nvPr/>
        </p:nvSpPr>
        <p:spPr>
          <a:xfrm>
            <a:off x="68580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62%</a:t>
            </a:r>
            <a:endParaRPr lang="en-US" sz="30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of 13–17-year-olds get news from short video weekly (Pew, 2025)</a:t>
            </a:r>
            <a:endParaRPr lang="en-US" sz="1200" dirty="0"/>
          </a:p>
        </p:txBody>
      </p:sp>
      <p:sp>
        <p:nvSpPr>
          <p:cNvPr id="6" name="Card"/>
          <p:cNvSpPr/>
          <p:nvPr/>
        </p:nvSpPr>
        <p:spPr>
          <a:xfrm>
            <a:off x="329184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7" name="Card head"/>
          <p:cNvSpPr txBox="1"/>
          <p:nvPr/>
        </p:nvSpPr>
        <p:spPr>
          <a:xfrm>
            <a:off x="352044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Text-era models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352044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Credibility cue research (source, design, endorsements) was built on articles and websites</a:t>
            </a:r>
            <a:endParaRPr lang="en-US" sz="1200" dirty="0"/>
          </a:p>
        </p:txBody>
      </p:sp>
      <p:sp>
        <p:nvSpPr>
          <p:cNvPr id="9" name="Card"/>
          <p:cNvSpPr/>
          <p:nvPr/>
        </p:nvSpPr>
        <p:spPr>
          <a:xfrm>
            <a:off x="612648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accent1"/>
          </a:solidFill>
          <a:ln/>
        </p:spPr>
      </p:sp>
      <p:sp>
        <p:nvSpPr>
          <p:cNvPr id="10" name="Card head"/>
          <p:cNvSpPr txBox="1"/>
          <p:nvPr/>
        </p:nvSpPr>
        <p:spPr>
          <a:xfrm>
            <a:off x="6355080" y="1600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The gap</a:t>
            </a:r>
            <a:endParaRPr lang="en-US" sz="1600" dirty="0"/>
          </a:p>
        </p:txBody>
      </p:sp>
      <p:sp>
        <p:nvSpPr>
          <p:cNvPr id="11" name="Card text"/>
          <p:cNvSpPr txBox="1"/>
          <p:nvPr/>
        </p:nvSpPr>
        <p:spPr>
          <a:xfrm>
            <a:off x="6355080" y="23317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No experimental evidence on whether format itself changes which cues teenagers use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Research questions and hypotheses</a:t>
            </a:r>
            <a:endParaRPr lang="en-US" sz="2600" dirty="0"/>
          </a:p>
        </p:txBody>
      </p:sp>
      <p:sp>
        <p:nvSpPr>
          <p:cNvPr id="3" name="RQ card"/>
          <p:cNvSpPr/>
          <p:nvPr/>
        </p:nvSpPr>
        <p:spPr>
          <a:xfrm>
            <a:off x="457200" y="123444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234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RQ1</a:t>
            </a:r>
            <a:endParaRPr lang="en-US" sz="1300" dirty="0"/>
          </a:p>
        </p:txBody>
      </p:sp>
      <p:sp>
        <p:nvSpPr>
          <p:cNvPr id="5" name="RQ"/>
          <p:cNvSpPr txBox="1"/>
          <p:nvPr/>
        </p:nvSpPr>
        <p:spPr>
          <a:xfrm>
            <a:off x="1234440" y="123444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Do teenagers rate the same news claim as more credible in short-video format than in text?</a:t>
            </a:r>
            <a:endParaRPr lang="en-US" sz="1150" dirty="0"/>
          </a:p>
        </p:txBody>
      </p:sp>
      <p:sp>
        <p:nvSpPr>
          <p:cNvPr id="6" name="RQ card"/>
          <p:cNvSpPr/>
          <p:nvPr/>
        </p:nvSpPr>
        <p:spPr>
          <a:xfrm>
            <a:off x="457200" y="196596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9436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RQ2</a:t>
            </a:r>
            <a:endParaRPr lang="en-US" sz="1300" dirty="0"/>
          </a:p>
        </p:txBody>
      </p:sp>
      <p:sp>
        <p:nvSpPr>
          <p:cNvPr id="8" name="RQ"/>
          <p:cNvSpPr txBox="1"/>
          <p:nvPr/>
        </p:nvSpPr>
        <p:spPr>
          <a:xfrm>
            <a:off x="1234440" y="196596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Which cues (source label, creator follower count, on-screen citation) drive credibility ratings in video?</a:t>
            </a:r>
            <a:endParaRPr lang="en-US" sz="1150" dirty="0"/>
          </a:p>
        </p:txBody>
      </p:sp>
      <p:sp>
        <p:nvSpPr>
          <p:cNvPr id="9" name="RQ card"/>
          <p:cNvSpPr/>
          <p:nvPr/>
        </p:nvSpPr>
        <p:spPr>
          <a:xfrm>
            <a:off x="457200" y="2697480"/>
            <a:ext cx="512064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2697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RQ3</a:t>
            </a:r>
            <a:endParaRPr lang="en-US" sz="1300" dirty="0"/>
          </a:p>
        </p:txBody>
      </p:sp>
      <p:sp>
        <p:nvSpPr>
          <p:cNvPr id="11" name="RQ"/>
          <p:cNvSpPr txBox="1"/>
          <p:nvPr/>
        </p:nvSpPr>
        <p:spPr>
          <a:xfrm>
            <a:off x="1234440" y="269748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Does prior news literacy training moderate these effects?</a:t>
            </a:r>
            <a:endParaRPr lang="en-US" sz="1150" dirty="0"/>
          </a:p>
        </p:txBody>
      </p:sp>
      <p:sp>
        <p:nvSpPr>
          <p:cNvPr id="12" name="Hypotheses"/>
          <p:cNvSpPr/>
          <p:nvPr/>
        </p:nvSpPr>
        <p:spPr>
          <a:xfrm>
            <a:off x="5852160" y="1234440"/>
            <a:ext cx="28346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035040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Hypotheses</a:t>
            </a:r>
            <a:endParaRPr lang="en-US" sz="1100" dirty="0"/>
          </a:p>
        </p:txBody>
      </p:sp>
      <p:sp>
        <p:nvSpPr>
          <p:cNvPr id="14" name="Hypotheses text"/>
          <p:cNvSpPr txBox="1"/>
          <p:nvPr/>
        </p:nvSpPr>
        <p:spPr>
          <a:xfrm>
            <a:off x="6035040" y="1645920"/>
            <a:ext cx="2468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H1: Video format increases credibility ratings relative to text, holding content constant.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H2: Follower count has a larger effect on ratings than source label in video, but not in text.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Methods: a 2 × 3 between-subjects survey experiment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Design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Sample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Measures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Analysis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Step detail"/>
          <p:cNvSpPr txBox="1"/>
          <p:nvPr/>
        </p:nvSpPr>
        <p:spPr>
          <a:xfrm>
            <a:off x="54864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Format (video / text) × source cue (none / outlet label / citation)</a:t>
            </a:r>
            <a:endParaRPr lang="en-US" sz="1200" dirty="0"/>
          </a:p>
        </p:txBody>
      </p:sp>
      <p:sp>
        <p:nvSpPr>
          <p:cNvPr id="12" name="Step detail"/>
          <p:cNvSpPr txBox="1"/>
          <p:nvPr/>
        </p:nvSpPr>
        <p:spPr>
          <a:xfrm>
            <a:off x="262890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412 participants, 14–18, recruited through 6 schools; stratified by grade</a:t>
            </a:r>
            <a:endParaRPr lang="en-US" sz="1200" dirty="0"/>
          </a:p>
        </p:txBody>
      </p:sp>
      <p:sp>
        <p:nvSpPr>
          <p:cNvPr id="13" name="Step detail"/>
          <p:cNvSpPr txBox="1"/>
          <p:nvPr/>
        </p:nvSpPr>
        <p:spPr>
          <a:xfrm>
            <a:off x="470916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Credibility scale (α = .89), news literacy index, attention checks</a:t>
            </a:r>
            <a:endParaRPr lang="en-US" sz="1200" dirty="0"/>
          </a:p>
        </p:txBody>
      </p:sp>
      <p:sp>
        <p:nvSpPr>
          <p:cNvPr id="14" name="Step detail"/>
          <p:cNvSpPr txBox="1"/>
          <p:nvPr/>
        </p:nvSpPr>
        <p:spPr>
          <a:xfrm>
            <a:off x="678942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Two-way ANOVA; moderation via regression with interaction terms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Result 1: the same claim is rated more credible as video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tat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Statistics</a:t>
            </a:r>
            <a:endParaRPr lang="en-US" sz="1100" dirty="0"/>
          </a:p>
        </p:txBody>
      </p:sp>
      <p:sp>
        <p:nvSpPr>
          <p:cNvPr id="6" name="Stats"/>
          <p:cNvSpPr txBox="1"/>
          <p:nvPr/>
        </p:nvSpPr>
        <p:spPr>
          <a:xfrm>
            <a:off x="6217920" y="1645920"/>
            <a:ext cx="228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Format main effect F(1, 406) = 18.4, p &lt; .001, η² = .04. Cue main effect also significant; interaction not significant.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Result 2: in video, follower count outweighs the source label</a:t>
            </a:r>
            <a:endParaRPr lang="en-US" sz="2600" dirty="0"/>
          </a:p>
        </p:txBody>
      </p:sp>
      <p:graphicFrame>
        <p:nvGraphicFramePr>
          <p:cNvPr id="8" name="Regression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280160"/>
                <a:gridCol w="1463040"/>
                <a:gridCol w="164592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Predictor (video condition)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β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Supports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Follower count (high vs low)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.31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&lt; .001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H2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Outlet label (present)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.14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On-screen citation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.19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.004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News literacy × follower count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−.17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.01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RQ3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3657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Participants with prior news-literacy training were less swayed by follower count (significant negative interaction).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Discussion and limitations</a:t>
            </a:r>
            <a:endParaRPr lang="en-US" sz="2600" dirty="0"/>
          </a:p>
        </p:txBody>
      </p:sp>
      <p:sp>
        <p:nvSpPr>
          <p:cNvPr id="3" name="Column"/>
          <p:cNvSpPr/>
          <p:nvPr/>
        </p:nvSpPr>
        <p:spPr>
          <a:xfrm>
            <a:off x="45720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3716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What the results mean</a:t>
            </a:r>
            <a:endParaRPr lang="en-US" sz="1400" dirty="0"/>
          </a:p>
        </p:txBody>
      </p:sp>
      <p:sp>
        <p:nvSpPr>
          <p:cNvPr id="5" name="Bullets"/>
          <p:cNvSpPr txBox="1"/>
          <p:nvPr/>
        </p:nvSpPr>
        <p:spPr>
          <a:xfrm>
            <a:off x="685800" y="1783080"/>
            <a:ext cx="3474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Format is itself a credibility cue: video raises baseline trust independent of content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Popularity signals substitute for source signals in video, consistent with heuristic processing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Literacy training reduces, but does not remove, the popularity effect</a:t>
            </a:r>
            <a:endParaRPr lang="en-US" sz="1150" dirty="0"/>
          </a:p>
        </p:txBody>
      </p:sp>
      <p:sp>
        <p:nvSpPr>
          <p:cNvPr id="6" name="Column"/>
          <p:cNvSpPr/>
          <p:nvPr/>
        </p:nvSpPr>
        <p:spPr>
          <a:xfrm>
            <a:off x="4754880" y="1234440"/>
            <a:ext cx="39319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983480" y="13716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Limitations</a:t>
            </a:r>
            <a:endParaRPr lang="en-US" sz="1400" dirty="0"/>
          </a:p>
        </p:txBody>
      </p:sp>
      <p:sp>
        <p:nvSpPr>
          <p:cNvPr id="8" name="Bullets"/>
          <p:cNvSpPr txBox="1"/>
          <p:nvPr/>
        </p:nvSpPr>
        <p:spPr>
          <a:xfrm>
            <a:off x="4983480" y="1783080"/>
            <a:ext cx="3474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Single-exposure design; effects may fade with repeated exposure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Six schools in one region; sample skews suburban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Stimuli used one topic (health); generalization to politics untested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Contributions and future work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Contributions</a:t>
            </a:r>
            <a:endParaRPr lang="en-US" sz="12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First experimental evidence that format shifts credibility cues for teenagers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 validated short-video credibility stimulus set, released openly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Practical input for news-literacy curricula: teach follower-count skepticism explicitly</a:t>
            </a:r>
            <a:endParaRPr lang="en-US" sz="1250" dirty="0"/>
          </a:p>
        </p:txBody>
      </p:sp>
      <p:sp>
        <p:nvSpPr>
          <p:cNvPr id="5" name="Future card"/>
          <p:cNvSpPr/>
          <p:nvPr/>
        </p:nvSpPr>
        <p:spPr>
          <a:xfrm>
            <a:off x="4754880" y="1234440"/>
            <a:ext cx="3931920" cy="3200400"/>
          </a:xfrm>
          <a:prstGeom prst="roundRect">
            <a:avLst>
              <a:gd name="adj" fmla="val 2286"/>
            </a:avLst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98348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Future work</a:t>
            </a:r>
            <a:endParaRPr lang="en-US" sz="1200" dirty="0"/>
          </a:p>
        </p:txBody>
      </p:sp>
      <p:sp>
        <p:nvSpPr>
          <p:cNvPr id="7" name="Future"/>
          <p:cNvSpPr txBox="1"/>
          <p:nvPr/>
        </p:nvSpPr>
        <p:spPr>
          <a:xfrm>
            <a:off x="4983480" y="173736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Longitudinal panel with repeated exposure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Political and science topics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Platform-level interventions (labels inside the video player)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Thank you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Questions and discussion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maya.chen@example.edu · Materials and data: osf.io/example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short-form video change how teenagers evaluate news credibility?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