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am" id="{9191cab1-d189-1cfa-8165-ed0f59a3a52e}">
          <p14:sldIdLst>
            <p14:sldId id="256"/>
            <p14:sldId id="257"/>
          </p14:sldIdLst>
        </p14:section>
        <p14:section name="People" id="{098d7803-5546-3293-cdc3-72d0e4b70954}">
          <p14:sldIdLst>
            <p14:sldId id="258"/>
            <p14:sldId id="259"/>
            <p14:sldId id="260"/>
          </p14:sldIdLst>
        </p14:section>
        <p14:section name="How we work" id="{4de299d2-d76f-d208-7df4-5a39d4222b64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Lumen Labs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Meet the team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Lumen Labs · Product and engineering · 14 people across Austin and Lisbon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The team at a glance</a:t>
            </a:r>
            <a:endParaRPr lang="en-US" sz="2600" dirty="0"/>
          </a:p>
        </p:txBody>
      </p:sp>
      <p:sp>
        <p:nvSpPr>
          <p:cNvPr id="3" name="Tile people"/>
          <p:cNvSpPr/>
          <p:nvPr/>
        </p:nvSpPr>
        <p:spPr>
          <a:xfrm>
            <a:off x="45720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417320"/>
            <a:ext cx="15544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2"/>
                </a:solidFill>
              </a:rPr>
              <a:t>14</a:t>
            </a:r>
            <a:endParaRPr lang="en-US" sz="28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130552"/>
            <a:ext cx="15544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people</a:t>
            </a:r>
            <a:endParaRPr lang="en-US" sz="1100" dirty="0"/>
          </a:p>
        </p:txBody>
      </p:sp>
      <p:sp>
        <p:nvSpPr>
          <p:cNvPr id="6" name="Tile offices: Austin, Lisbon"/>
          <p:cNvSpPr/>
          <p:nvPr/>
        </p:nvSpPr>
        <p:spPr>
          <a:xfrm>
            <a:off x="256032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7" name="Stat"/>
          <p:cNvSpPr txBox="1"/>
          <p:nvPr/>
        </p:nvSpPr>
        <p:spPr>
          <a:xfrm>
            <a:off x="2743200" y="1417320"/>
            <a:ext cx="15544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2</a:t>
            </a:r>
            <a:endParaRPr lang="en-US" sz="2800" dirty="0"/>
          </a:p>
        </p:txBody>
      </p:sp>
      <p:sp>
        <p:nvSpPr>
          <p:cNvPr id="8" name="Stat label"/>
          <p:cNvSpPr txBox="1"/>
          <p:nvPr/>
        </p:nvSpPr>
        <p:spPr>
          <a:xfrm>
            <a:off x="2743200" y="2130552"/>
            <a:ext cx="15544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offices: Austin, Lisbon</a:t>
            </a:r>
            <a:endParaRPr lang="en-US" sz="1100" dirty="0"/>
          </a:p>
        </p:txBody>
      </p:sp>
      <p:sp>
        <p:nvSpPr>
          <p:cNvPr id="9" name="Tile nationalities"/>
          <p:cNvSpPr/>
          <p:nvPr/>
        </p:nvSpPr>
        <p:spPr>
          <a:xfrm>
            <a:off x="466344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0" name="Stat"/>
          <p:cNvSpPr txBox="1"/>
          <p:nvPr/>
        </p:nvSpPr>
        <p:spPr>
          <a:xfrm>
            <a:off x="4846320" y="1417320"/>
            <a:ext cx="15544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5</a:t>
            </a:r>
            <a:endParaRPr lang="en-US" sz="2800" dirty="0"/>
          </a:p>
        </p:txBody>
      </p:sp>
      <p:sp>
        <p:nvSpPr>
          <p:cNvPr id="11" name="Stat label"/>
          <p:cNvSpPr txBox="1"/>
          <p:nvPr/>
        </p:nvSpPr>
        <p:spPr>
          <a:xfrm>
            <a:off x="4846320" y="2130552"/>
            <a:ext cx="15544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nationalities</a:t>
            </a:r>
            <a:endParaRPr lang="en-US" sz="1100" dirty="0"/>
          </a:p>
        </p:txBody>
      </p:sp>
      <p:sp>
        <p:nvSpPr>
          <p:cNvPr id="12" name="Tile average tenure"/>
          <p:cNvSpPr/>
          <p:nvPr/>
        </p:nvSpPr>
        <p:spPr>
          <a:xfrm>
            <a:off x="6766560" y="1280160"/>
            <a:ext cx="192024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3" name="Stat"/>
          <p:cNvSpPr txBox="1"/>
          <p:nvPr/>
        </p:nvSpPr>
        <p:spPr>
          <a:xfrm>
            <a:off x="6949440" y="1417320"/>
            <a:ext cx="155448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3.4 yrs</a:t>
            </a:r>
            <a:endParaRPr lang="en-US" sz="2800" dirty="0"/>
          </a:p>
        </p:txBody>
      </p:sp>
      <p:sp>
        <p:nvSpPr>
          <p:cNvPr id="14" name="Stat label"/>
          <p:cNvSpPr txBox="1"/>
          <p:nvPr/>
        </p:nvSpPr>
        <p:spPr>
          <a:xfrm>
            <a:off x="6949440" y="2130552"/>
            <a:ext cx="155448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average tenure</a:t>
            </a:r>
            <a:endParaRPr lang="en-US" sz="1100" dirty="0"/>
          </a:p>
        </p:txBody>
      </p:sp>
      <p:sp>
        <p:nvSpPr>
          <p:cNvPr id="15" name="About"/>
          <p:cNvSpPr txBox="1"/>
          <p:nvPr/>
        </p:nvSpPr>
        <p:spPr>
          <a:xfrm>
            <a:off x="457200" y="2926080"/>
            <a:ext cx="8229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We build the Lumen scheduling product end to end: research, design, engineering and support. Everyone talks to customers at least once a month.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Leadership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234440"/>
            <a:ext cx="256032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325880" y="1399032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325880" y="13990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MR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2860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Maya Reyes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5603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Head of Product</a:t>
            </a:r>
            <a:endParaRPr lang="en-US" sz="1100" dirty="0"/>
          </a:p>
        </p:txBody>
      </p:sp>
      <p:sp>
        <p:nvSpPr>
          <p:cNvPr id="8" name="Bio"/>
          <p:cNvSpPr txBox="1"/>
          <p:nvPr/>
        </p:nvSpPr>
        <p:spPr>
          <a:xfrm>
            <a:off x="594360" y="2834640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Ex-Calendly; 10 years in scheduling products</a:t>
            </a:r>
            <a:endParaRPr lang="en-US" sz="10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1148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chemeClr val="tx2"/>
                </a:solidFill>
              </a:rPr>
              <a:t>Austin</a:t>
            </a:r>
            <a:endParaRPr lang="en-US" sz="900" dirty="0"/>
          </a:p>
        </p:txBody>
      </p:sp>
      <p:sp>
        <p:nvSpPr>
          <p:cNvPr id="10" name="Person card"/>
          <p:cNvSpPr/>
          <p:nvPr/>
        </p:nvSpPr>
        <p:spPr>
          <a:xfrm>
            <a:off x="3291840" y="1234440"/>
            <a:ext cx="256032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1" name="Avatar"/>
          <p:cNvSpPr/>
          <p:nvPr/>
        </p:nvSpPr>
        <p:spPr>
          <a:xfrm>
            <a:off x="4160520" y="1399032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160520" y="13990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DO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3383280" y="22860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Daniel Okafor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3383280" y="25603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Engineering Manager</a:t>
            </a:r>
            <a:endParaRPr lang="en-US" sz="1100" dirty="0"/>
          </a:p>
        </p:txBody>
      </p:sp>
      <p:sp>
        <p:nvSpPr>
          <p:cNvPr id="15" name="Bio"/>
          <p:cNvSpPr txBox="1"/>
          <p:nvPr/>
        </p:nvSpPr>
        <p:spPr>
          <a:xfrm>
            <a:off x="3429000" y="2834640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Built the sync engine; runs the on-call rotation</a:t>
            </a:r>
            <a:endParaRPr lang="en-US" sz="1050" dirty="0"/>
          </a:p>
        </p:txBody>
      </p:sp>
      <p:sp>
        <p:nvSpPr>
          <p:cNvPr id="16" name="Text 14"/>
          <p:cNvSpPr txBox="1"/>
          <p:nvPr/>
        </p:nvSpPr>
        <p:spPr>
          <a:xfrm>
            <a:off x="3383280" y="41148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chemeClr val="tx2"/>
                </a:solidFill>
              </a:rPr>
              <a:t>Lisbon</a:t>
            </a:r>
            <a:endParaRPr lang="en-US" sz="900" dirty="0"/>
          </a:p>
        </p:txBody>
      </p:sp>
      <p:sp>
        <p:nvSpPr>
          <p:cNvPr id="17" name="Person card"/>
          <p:cNvSpPr/>
          <p:nvPr/>
        </p:nvSpPr>
        <p:spPr>
          <a:xfrm>
            <a:off x="6126480" y="1234440"/>
            <a:ext cx="2560320" cy="3200400"/>
          </a:xfrm>
          <a:prstGeom prst="roundRect">
            <a:avLst>
              <a:gd name="adj" fmla="val 2857"/>
            </a:avLst>
          </a:prstGeom>
          <a:solidFill>
            <a:schemeClr val="bg2"/>
          </a:solidFill>
          <a:ln/>
        </p:spPr>
      </p:sp>
      <p:sp>
        <p:nvSpPr>
          <p:cNvPr id="18" name="Avatar"/>
          <p:cNvSpPr/>
          <p:nvPr/>
        </p:nvSpPr>
        <p:spPr>
          <a:xfrm>
            <a:off x="6995160" y="1399032"/>
            <a:ext cx="822960" cy="82296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995160" y="1399032"/>
            <a:ext cx="822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SK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217920" y="2286000"/>
            <a:ext cx="2377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Sofia Keller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6217920" y="256032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Design Lead</a:t>
            </a:r>
            <a:endParaRPr lang="en-US" sz="1100" dirty="0"/>
          </a:p>
        </p:txBody>
      </p:sp>
      <p:sp>
        <p:nvSpPr>
          <p:cNvPr id="22" name="Bio"/>
          <p:cNvSpPr txBox="1"/>
          <p:nvPr/>
        </p:nvSpPr>
        <p:spPr>
          <a:xfrm>
            <a:off x="6263640" y="2834640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Design systems and research; 2 patents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6217920" y="41148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i="1" dirty="0">
                <a:solidFill>
                  <a:schemeClr val="tx2"/>
                </a:solidFill>
              </a:rPr>
              <a:t>Lisbon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Engineering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18872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143000" y="135331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143000" y="1353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AL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96596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Ana Lima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24028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Senior Engineer</a:t>
            </a:r>
            <a:endParaRPr lang="en-US" sz="950" dirty="0"/>
          </a:p>
        </p:txBody>
      </p:sp>
      <p:sp>
        <p:nvSpPr>
          <p:cNvPr id="8" name="Bio"/>
          <p:cNvSpPr txBox="1"/>
          <p:nvPr/>
        </p:nvSpPr>
        <p:spPr>
          <a:xfrm>
            <a:off x="594360" y="2514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Calendar integrations</a:t>
            </a:r>
            <a:endParaRPr lang="en-US" sz="900" dirty="0"/>
          </a:p>
        </p:txBody>
      </p:sp>
      <p:sp>
        <p:nvSpPr>
          <p:cNvPr id="9" name="Person card"/>
          <p:cNvSpPr/>
          <p:nvPr/>
        </p:nvSpPr>
        <p:spPr>
          <a:xfrm>
            <a:off x="2560320" y="118872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0" name="Avatar"/>
          <p:cNvSpPr/>
          <p:nvPr/>
        </p:nvSpPr>
        <p:spPr>
          <a:xfrm>
            <a:off x="3246120" y="135331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246120" y="1353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JP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196596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James Park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224028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Senior Engineer</a:t>
            </a:r>
            <a:endParaRPr lang="en-US" sz="950" dirty="0"/>
          </a:p>
        </p:txBody>
      </p:sp>
      <p:sp>
        <p:nvSpPr>
          <p:cNvPr id="14" name="Bio"/>
          <p:cNvSpPr txBox="1"/>
          <p:nvPr/>
        </p:nvSpPr>
        <p:spPr>
          <a:xfrm>
            <a:off x="2697480" y="2514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Billing and platform</a:t>
            </a:r>
            <a:endParaRPr lang="en-US" sz="900" dirty="0"/>
          </a:p>
        </p:txBody>
      </p:sp>
      <p:sp>
        <p:nvSpPr>
          <p:cNvPr id="15" name="Person card"/>
          <p:cNvSpPr/>
          <p:nvPr/>
        </p:nvSpPr>
        <p:spPr>
          <a:xfrm>
            <a:off x="4663440" y="118872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16" name="Avatar"/>
          <p:cNvSpPr/>
          <p:nvPr/>
        </p:nvSpPr>
        <p:spPr>
          <a:xfrm>
            <a:off x="5349240" y="135331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349240" y="1353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NB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754880" y="196596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Nour Baker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754880" y="224028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Engineer</a:t>
            </a:r>
            <a:endParaRPr lang="en-US" sz="950" dirty="0"/>
          </a:p>
        </p:txBody>
      </p:sp>
      <p:sp>
        <p:nvSpPr>
          <p:cNvPr id="20" name="Bio"/>
          <p:cNvSpPr txBox="1"/>
          <p:nvPr/>
        </p:nvSpPr>
        <p:spPr>
          <a:xfrm>
            <a:off x="4800600" y="2514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Mobile apps</a:t>
            </a:r>
            <a:endParaRPr lang="en-US" sz="900" dirty="0"/>
          </a:p>
        </p:txBody>
      </p:sp>
      <p:sp>
        <p:nvSpPr>
          <p:cNvPr id="21" name="Person card"/>
          <p:cNvSpPr/>
          <p:nvPr/>
        </p:nvSpPr>
        <p:spPr>
          <a:xfrm>
            <a:off x="6766560" y="118872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22" name="Avatar"/>
          <p:cNvSpPr/>
          <p:nvPr/>
        </p:nvSpPr>
        <p:spPr>
          <a:xfrm>
            <a:off x="7452360" y="135331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52360" y="135331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TS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858000" y="196596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Tomás Silva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6858000" y="224028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Engineer</a:t>
            </a:r>
            <a:endParaRPr lang="en-US" sz="950" dirty="0"/>
          </a:p>
        </p:txBody>
      </p:sp>
      <p:sp>
        <p:nvSpPr>
          <p:cNvPr id="26" name="Bio"/>
          <p:cNvSpPr txBox="1"/>
          <p:nvPr/>
        </p:nvSpPr>
        <p:spPr>
          <a:xfrm>
            <a:off x="6903720" y="251460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Web client</a:t>
            </a:r>
            <a:endParaRPr lang="en-US" sz="900" dirty="0"/>
          </a:p>
        </p:txBody>
      </p:sp>
      <p:sp>
        <p:nvSpPr>
          <p:cNvPr id="27" name="Person card"/>
          <p:cNvSpPr/>
          <p:nvPr/>
        </p:nvSpPr>
        <p:spPr>
          <a:xfrm>
            <a:off x="457200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28" name="Avatar"/>
          <p:cNvSpPr/>
          <p:nvPr/>
        </p:nvSpPr>
        <p:spPr>
          <a:xfrm>
            <a:off x="1143000" y="30449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1143000" y="3044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EW</a:t>
            </a:r>
            <a:endParaRPr lang="en-US" sz="1200" dirty="0"/>
          </a:p>
        </p:txBody>
      </p:sp>
      <p:sp>
        <p:nvSpPr>
          <p:cNvPr id="30" name="Text 28"/>
          <p:cNvSpPr txBox="1"/>
          <p:nvPr/>
        </p:nvSpPr>
        <p:spPr>
          <a:xfrm>
            <a:off x="548640" y="3657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Emma Wright</a:t>
            </a:r>
            <a:endParaRPr lang="en-US" sz="1150" dirty="0"/>
          </a:p>
        </p:txBody>
      </p:sp>
      <p:sp>
        <p:nvSpPr>
          <p:cNvPr id="31" name="Text 29"/>
          <p:cNvSpPr txBox="1"/>
          <p:nvPr/>
        </p:nvSpPr>
        <p:spPr>
          <a:xfrm>
            <a:off x="548640" y="39319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Engineer</a:t>
            </a:r>
            <a:endParaRPr lang="en-US" sz="950" dirty="0"/>
          </a:p>
        </p:txBody>
      </p:sp>
      <p:sp>
        <p:nvSpPr>
          <p:cNvPr id="32" name="Bio"/>
          <p:cNvSpPr txBox="1"/>
          <p:nvPr/>
        </p:nvSpPr>
        <p:spPr>
          <a:xfrm>
            <a:off x="594360" y="4206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Data and reliability</a:t>
            </a:r>
            <a:endParaRPr lang="en-US" sz="900" dirty="0"/>
          </a:p>
        </p:txBody>
      </p:sp>
      <p:sp>
        <p:nvSpPr>
          <p:cNvPr id="33" name="Person card"/>
          <p:cNvSpPr/>
          <p:nvPr/>
        </p:nvSpPr>
        <p:spPr>
          <a:xfrm>
            <a:off x="2560320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34" name="Avatar"/>
          <p:cNvSpPr/>
          <p:nvPr/>
        </p:nvSpPr>
        <p:spPr>
          <a:xfrm>
            <a:off x="3246120" y="30449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5" name="Text 33"/>
          <p:cNvSpPr txBox="1"/>
          <p:nvPr/>
        </p:nvSpPr>
        <p:spPr>
          <a:xfrm>
            <a:off x="3246120" y="3044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RK</a:t>
            </a:r>
            <a:endParaRPr lang="en-US" sz="1200" dirty="0"/>
          </a:p>
        </p:txBody>
      </p:sp>
      <p:sp>
        <p:nvSpPr>
          <p:cNvPr id="36" name="Text 34"/>
          <p:cNvSpPr txBox="1"/>
          <p:nvPr/>
        </p:nvSpPr>
        <p:spPr>
          <a:xfrm>
            <a:off x="2651760" y="3657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Ravi Kumar</a:t>
            </a:r>
            <a:endParaRPr lang="en-US" sz="1150" dirty="0"/>
          </a:p>
        </p:txBody>
      </p:sp>
      <p:sp>
        <p:nvSpPr>
          <p:cNvPr id="37" name="Text 35"/>
          <p:cNvSpPr txBox="1"/>
          <p:nvPr/>
        </p:nvSpPr>
        <p:spPr>
          <a:xfrm>
            <a:off x="2651760" y="39319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QA Engineer</a:t>
            </a:r>
            <a:endParaRPr lang="en-US" sz="950" dirty="0"/>
          </a:p>
        </p:txBody>
      </p:sp>
      <p:sp>
        <p:nvSpPr>
          <p:cNvPr id="38" name="Bio"/>
          <p:cNvSpPr txBox="1"/>
          <p:nvPr/>
        </p:nvSpPr>
        <p:spPr>
          <a:xfrm>
            <a:off x="2697480" y="4206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Test automation</a:t>
            </a:r>
            <a:endParaRPr lang="en-US" sz="900" dirty="0"/>
          </a:p>
        </p:txBody>
      </p:sp>
      <p:sp>
        <p:nvSpPr>
          <p:cNvPr id="39" name="Person card"/>
          <p:cNvSpPr/>
          <p:nvPr/>
        </p:nvSpPr>
        <p:spPr>
          <a:xfrm>
            <a:off x="4663440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40" name="Avatar"/>
          <p:cNvSpPr/>
          <p:nvPr/>
        </p:nvSpPr>
        <p:spPr>
          <a:xfrm>
            <a:off x="5349240" y="30449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1" name="Text 39"/>
          <p:cNvSpPr txBox="1"/>
          <p:nvPr/>
        </p:nvSpPr>
        <p:spPr>
          <a:xfrm>
            <a:off x="5349240" y="3044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LC</a:t>
            </a:r>
            <a:endParaRPr lang="en-US" sz="1200" dirty="0"/>
          </a:p>
        </p:txBody>
      </p:sp>
      <p:sp>
        <p:nvSpPr>
          <p:cNvPr id="42" name="Text 40"/>
          <p:cNvSpPr txBox="1"/>
          <p:nvPr/>
        </p:nvSpPr>
        <p:spPr>
          <a:xfrm>
            <a:off x="4754880" y="3657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Lucas Costa</a:t>
            </a:r>
            <a:endParaRPr lang="en-US" sz="1150" dirty="0"/>
          </a:p>
        </p:txBody>
      </p:sp>
      <p:sp>
        <p:nvSpPr>
          <p:cNvPr id="43" name="Text 41"/>
          <p:cNvSpPr txBox="1"/>
          <p:nvPr/>
        </p:nvSpPr>
        <p:spPr>
          <a:xfrm>
            <a:off x="4754880" y="39319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Engineer</a:t>
            </a:r>
            <a:endParaRPr lang="en-US" sz="950" dirty="0"/>
          </a:p>
        </p:txBody>
      </p:sp>
      <p:sp>
        <p:nvSpPr>
          <p:cNvPr id="44" name="Bio"/>
          <p:cNvSpPr txBox="1"/>
          <p:nvPr/>
        </p:nvSpPr>
        <p:spPr>
          <a:xfrm>
            <a:off x="4800600" y="4206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Sync engine</a:t>
            </a:r>
            <a:endParaRPr lang="en-US" sz="900" dirty="0"/>
          </a:p>
        </p:txBody>
      </p:sp>
      <p:sp>
        <p:nvSpPr>
          <p:cNvPr id="45" name="Person card"/>
          <p:cNvSpPr/>
          <p:nvPr/>
        </p:nvSpPr>
        <p:spPr>
          <a:xfrm>
            <a:off x="6766560" y="2880360"/>
            <a:ext cx="1920240" cy="1600200"/>
          </a:xfrm>
          <a:prstGeom prst="roundRect">
            <a:avLst>
              <a:gd name="adj" fmla="val 4571"/>
            </a:avLst>
          </a:prstGeom>
          <a:solidFill>
            <a:schemeClr val="bg2"/>
          </a:solidFill>
          <a:ln/>
        </p:spPr>
      </p:sp>
      <p:sp>
        <p:nvSpPr>
          <p:cNvPr id="46" name="Avatar"/>
          <p:cNvSpPr/>
          <p:nvPr/>
        </p:nvSpPr>
        <p:spPr>
          <a:xfrm>
            <a:off x="7452360" y="304495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7452360" y="30449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HN</a:t>
            </a:r>
            <a:endParaRPr lang="en-US" sz="1200" dirty="0"/>
          </a:p>
        </p:txBody>
      </p:sp>
      <p:sp>
        <p:nvSpPr>
          <p:cNvPr id="48" name="Text 46"/>
          <p:cNvSpPr txBox="1"/>
          <p:nvPr/>
        </p:nvSpPr>
        <p:spPr>
          <a:xfrm>
            <a:off x="6858000" y="365760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Hana Novak</a:t>
            </a:r>
            <a:endParaRPr lang="en-US" sz="1150" dirty="0"/>
          </a:p>
        </p:txBody>
      </p:sp>
      <p:sp>
        <p:nvSpPr>
          <p:cNvPr id="49" name="Text 47"/>
          <p:cNvSpPr txBox="1"/>
          <p:nvPr/>
        </p:nvSpPr>
        <p:spPr>
          <a:xfrm>
            <a:off x="6858000" y="393192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Intern</a:t>
            </a:r>
            <a:endParaRPr lang="en-US" sz="950" dirty="0"/>
          </a:p>
        </p:txBody>
      </p:sp>
      <p:sp>
        <p:nvSpPr>
          <p:cNvPr id="50" name="Bio"/>
          <p:cNvSpPr txBox="1"/>
          <p:nvPr/>
        </p:nvSpPr>
        <p:spPr>
          <a:xfrm>
            <a:off x="6903720" y="4206240"/>
            <a:ext cx="1645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Developer tooling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Product, design and support</a:t>
            </a:r>
            <a:endParaRPr lang="en-US" sz="2600" dirty="0"/>
          </a:p>
        </p:txBody>
      </p:sp>
      <p:sp>
        <p:nvSpPr>
          <p:cNvPr id="3" name="Person card"/>
          <p:cNvSpPr/>
          <p:nvPr/>
        </p:nvSpPr>
        <p:spPr>
          <a:xfrm>
            <a:off x="457200" y="1371600"/>
            <a:ext cx="1920240" cy="20116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4" name="Avatar"/>
          <p:cNvSpPr/>
          <p:nvPr/>
        </p:nvSpPr>
        <p:spPr>
          <a:xfrm>
            <a:off x="1143000" y="153619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1143000" y="1536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OB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4884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Omar Bello</a:t>
            </a:r>
            <a:endParaRPr lang="en-US" sz="11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231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Product Manager</a:t>
            </a:r>
            <a:endParaRPr lang="en-US" sz="950" dirty="0"/>
          </a:p>
        </p:txBody>
      </p:sp>
      <p:sp>
        <p:nvSpPr>
          <p:cNvPr id="8" name="Bio"/>
          <p:cNvSpPr txBox="1"/>
          <p:nvPr/>
        </p:nvSpPr>
        <p:spPr>
          <a:xfrm>
            <a:off x="594360" y="269748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Teams and admin</a:t>
            </a:r>
            <a:endParaRPr lang="en-US" sz="900" dirty="0"/>
          </a:p>
        </p:txBody>
      </p:sp>
      <p:sp>
        <p:nvSpPr>
          <p:cNvPr id="9" name="Person card"/>
          <p:cNvSpPr/>
          <p:nvPr/>
        </p:nvSpPr>
        <p:spPr>
          <a:xfrm>
            <a:off x="2560320" y="1371600"/>
            <a:ext cx="1920240" cy="20116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0" name="Avatar"/>
          <p:cNvSpPr/>
          <p:nvPr/>
        </p:nvSpPr>
        <p:spPr>
          <a:xfrm>
            <a:off x="3246120" y="153619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3246120" y="1536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IR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2651760" y="214884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Isla Ross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2651760" y="24231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Product Designer</a:t>
            </a:r>
            <a:endParaRPr lang="en-US" sz="950" dirty="0"/>
          </a:p>
        </p:txBody>
      </p:sp>
      <p:sp>
        <p:nvSpPr>
          <p:cNvPr id="14" name="Bio"/>
          <p:cNvSpPr txBox="1"/>
          <p:nvPr/>
        </p:nvSpPr>
        <p:spPr>
          <a:xfrm>
            <a:off x="2697480" y="269748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Booking flows</a:t>
            </a:r>
            <a:endParaRPr lang="en-US" sz="900" dirty="0"/>
          </a:p>
        </p:txBody>
      </p:sp>
      <p:sp>
        <p:nvSpPr>
          <p:cNvPr id="15" name="Person card"/>
          <p:cNvSpPr/>
          <p:nvPr/>
        </p:nvSpPr>
        <p:spPr>
          <a:xfrm>
            <a:off x="4663440" y="1371600"/>
            <a:ext cx="1920240" cy="20116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16" name="Avatar"/>
          <p:cNvSpPr/>
          <p:nvPr/>
        </p:nvSpPr>
        <p:spPr>
          <a:xfrm>
            <a:off x="5349240" y="153619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349240" y="1536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CM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4754880" y="214884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Chen Ming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754880" y="24231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UX Researcher</a:t>
            </a:r>
            <a:endParaRPr lang="en-US" sz="950" dirty="0"/>
          </a:p>
        </p:txBody>
      </p:sp>
      <p:sp>
        <p:nvSpPr>
          <p:cNvPr id="20" name="Bio"/>
          <p:cNvSpPr txBox="1"/>
          <p:nvPr/>
        </p:nvSpPr>
        <p:spPr>
          <a:xfrm>
            <a:off x="4800600" y="269748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Customer interviews</a:t>
            </a:r>
            <a:endParaRPr lang="en-US" sz="900" dirty="0"/>
          </a:p>
        </p:txBody>
      </p:sp>
      <p:sp>
        <p:nvSpPr>
          <p:cNvPr id="21" name="Person card"/>
          <p:cNvSpPr/>
          <p:nvPr/>
        </p:nvSpPr>
        <p:spPr>
          <a:xfrm>
            <a:off x="6766560" y="1371600"/>
            <a:ext cx="1920240" cy="201168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</p:sp>
      <p:sp>
        <p:nvSpPr>
          <p:cNvPr id="22" name="Avatar"/>
          <p:cNvSpPr/>
          <p:nvPr/>
        </p:nvSpPr>
        <p:spPr>
          <a:xfrm>
            <a:off x="7452360" y="1536192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452360" y="15361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PA</a:t>
            </a:r>
            <a:endParaRPr lang="en-US" sz="1200" dirty="0"/>
          </a:p>
        </p:txBody>
      </p:sp>
      <p:sp>
        <p:nvSpPr>
          <p:cNvPr id="24" name="Text 22"/>
          <p:cNvSpPr txBox="1"/>
          <p:nvPr/>
        </p:nvSpPr>
        <p:spPr>
          <a:xfrm>
            <a:off x="6858000" y="2148840"/>
            <a:ext cx="17373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chemeClr val="tx1"/>
                </a:solidFill>
              </a:rPr>
              <a:t>Priya Anand</a:t>
            </a:r>
            <a:endParaRPr lang="en-US" sz="1150" dirty="0"/>
          </a:p>
        </p:txBody>
      </p:sp>
      <p:sp>
        <p:nvSpPr>
          <p:cNvPr id="25" name="Text 23"/>
          <p:cNvSpPr txBox="1"/>
          <p:nvPr/>
        </p:nvSpPr>
        <p:spPr>
          <a:xfrm>
            <a:off x="6858000" y="2423160"/>
            <a:ext cx="1737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chemeClr val="accent1"/>
                </a:solidFill>
              </a:rPr>
              <a:t>Support Lead</a:t>
            </a:r>
            <a:endParaRPr lang="en-US" sz="950" dirty="0"/>
          </a:p>
        </p:txBody>
      </p:sp>
      <p:sp>
        <p:nvSpPr>
          <p:cNvPr id="26" name="Bio"/>
          <p:cNvSpPr txBox="1"/>
          <p:nvPr/>
        </p:nvSpPr>
        <p:spPr>
          <a:xfrm>
            <a:off x="6903720" y="2697480"/>
            <a:ext cx="1645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Escalations and docs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How we work</a:t>
            </a:r>
            <a:endParaRPr lang="en-US" sz="2600" dirty="0"/>
          </a:p>
        </p:txBody>
      </p:sp>
      <p:sp>
        <p:nvSpPr>
          <p:cNvPr id="3" name="Card Two-week cycles"/>
          <p:cNvSpPr/>
          <p:nvPr/>
        </p:nvSpPr>
        <p:spPr>
          <a:xfrm>
            <a:off x="457200" y="128016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4" name="Badge"/>
          <p:cNvSpPr/>
          <p:nvPr/>
        </p:nvSpPr>
        <p:spPr>
          <a:xfrm>
            <a:off x="68580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8580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Card heading"/>
          <p:cNvSpPr txBox="1"/>
          <p:nvPr/>
        </p:nvSpPr>
        <p:spPr>
          <a:xfrm>
            <a:off x="68580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Two-week cycles</a:t>
            </a:r>
            <a:endParaRPr lang="en-US" sz="1500" dirty="0"/>
          </a:p>
        </p:txBody>
      </p:sp>
      <p:sp>
        <p:nvSpPr>
          <p:cNvPr id="7" name="Card text"/>
          <p:cNvSpPr txBox="1"/>
          <p:nvPr/>
        </p:nvSpPr>
        <p:spPr>
          <a:xfrm>
            <a:off x="685800" y="246888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We plan every other Monday and demo every other Friday. Nothing ships without a demo.</a:t>
            </a:r>
            <a:endParaRPr lang="en-US" sz="1200" dirty="0"/>
          </a:p>
        </p:txBody>
      </p:sp>
      <p:sp>
        <p:nvSpPr>
          <p:cNvPr id="8" name="Card Written first"/>
          <p:cNvSpPr/>
          <p:nvPr/>
        </p:nvSpPr>
        <p:spPr>
          <a:xfrm>
            <a:off x="3291840" y="128016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9" name="Badge"/>
          <p:cNvSpPr/>
          <p:nvPr/>
        </p:nvSpPr>
        <p:spPr>
          <a:xfrm>
            <a:off x="352044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352044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1" name="Card heading"/>
          <p:cNvSpPr txBox="1"/>
          <p:nvPr/>
        </p:nvSpPr>
        <p:spPr>
          <a:xfrm>
            <a:off x="352044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Written first</a:t>
            </a:r>
            <a:endParaRPr lang="en-US" sz="1500" dirty="0"/>
          </a:p>
        </p:txBody>
      </p:sp>
      <p:sp>
        <p:nvSpPr>
          <p:cNvPr id="12" name="Card text"/>
          <p:cNvSpPr txBox="1"/>
          <p:nvPr/>
        </p:nvSpPr>
        <p:spPr>
          <a:xfrm>
            <a:off x="3520440" y="246888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Decisions are written up in a one-page doc before a meeting is booked.</a:t>
            </a:r>
            <a:endParaRPr lang="en-US" sz="1200" dirty="0"/>
          </a:p>
        </p:txBody>
      </p:sp>
      <p:sp>
        <p:nvSpPr>
          <p:cNvPr id="13" name="Card Customers weekly"/>
          <p:cNvSpPr/>
          <p:nvPr/>
        </p:nvSpPr>
        <p:spPr>
          <a:xfrm>
            <a:off x="6126480" y="1280160"/>
            <a:ext cx="2560320" cy="2377440"/>
          </a:xfrm>
          <a:prstGeom prst="roundRect">
            <a:avLst>
              <a:gd name="adj" fmla="val 3077"/>
            </a:avLst>
          </a:prstGeom>
          <a:solidFill>
            <a:schemeClr val="bg2"/>
          </a:solidFill>
          <a:ln/>
        </p:spPr>
      </p:sp>
      <p:sp>
        <p:nvSpPr>
          <p:cNvPr id="14" name="Badge"/>
          <p:cNvSpPr/>
          <p:nvPr/>
        </p:nvSpPr>
        <p:spPr>
          <a:xfrm>
            <a:off x="6355080" y="15087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55080" y="15087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6" name="Card heading"/>
          <p:cNvSpPr txBox="1"/>
          <p:nvPr/>
        </p:nvSpPr>
        <p:spPr>
          <a:xfrm>
            <a:off x="6355080" y="21031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Customers weekly</a:t>
            </a:r>
            <a:endParaRPr lang="en-US" sz="1500" dirty="0"/>
          </a:p>
        </p:txBody>
      </p:sp>
      <p:sp>
        <p:nvSpPr>
          <p:cNvPr id="17" name="Card text"/>
          <p:cNvSpPr txBox="1"/>
          <p:nvPr/>
        </p:nvSpPr>
        <p:spPr>
          <a:xfrm>
            <a:off x="6355080" y="2468880"/>
            <a:ext cx="21031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tx2"/>
                </a:solidFill>
              </a:rPr>
              <a:t>Every person joins at least one customer call a month; PMs and designers, one a week.</a:t>
            </a:r>
            <a:endParaRPr lang="en-US" sz="1200" dirty="0"/>
          </a:p>
        </p:txBody>
      </p:sp>
      <p:sp>
        <p:nvSpPr>
          <p:cNvPr id="18" name="Contact"/>
          <p:cNvSpPr txBox="1"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chemeClr val="accent1"/>
                </a:solidFill>
              </a:rPr>
              <a:t>Questions? #team-lumen on Slack or maya@lumenlabs.example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team</dc:title>
  <dc:subject>PptxGenJS Presentation</dc:subject>
  <dc:creator>ArumSoft Learning</dc:creator>
  <cp:lastModifiedBy>ArumSoft Learning</cp:lastModifiedBy>
  <cp:revision>1</cp:revision>
  <dcterms:created xsi:type="dcterms:W3CDTF">2026-11-04T02:58:39Z</dcterms:created>
  <dcterms:modified xsi:type="dcterms:W3CDTF">2026-11-04T02:58:39Z</dcterms:modified>
</cp:coreProperties>
</file>