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a69acbe6-9d0e-8f24-7427-7be1f4f7d016}">
          <p14:sldIdLst>
            <p14:sldId id="256"/>
          </p14:sldIdLst>
        </p14:section>
        <p14:section name="Problem and solution" id="{0338a3c8-2ef8-6de6-e464-78149f443001}">
          <p14:sldIdLst>
            <p14:sldId id="257"/>
            <p14:sldId id="258"/>
            <p14:sldId id="259"/>
          </p14:sldIdLst>
        </p14:section>
        <p14:section name="Market and model" id="{f46879ed-e720-f082-1dbf-97417ca3662f}">
          <p14:sldIdLst>
            <p14:sldId id="260"/>
            <p14:sldId id="261"/>
          </p14:sldIdLst>
        </p14:section>
        <p14:section name="Traction and plan" id="{d350a644-6c5a-f900-d872-c5ab1efe335c}">
          <p14:sldIdLst>
            <p14:sldId id="262"/>
            <p14:sldId id="263"/>
            <p14:sldId id="264"/>
          </p14:sldIdLst>
        </p14:section>
        <p14:section name="Team and ask" id="{b57e262a-aa16-4552-aeba-53faec6f668d}">
          <p14:sldIdLst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Monthly recurring revenue ($k)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recurring revenue ($k)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Jul</c:v>
                  </c:pt>
                  <c:pt idx="1">
                    <c:v>Aug</c:v>
                  </c:pt>
                  <c:pt idx="2">
                    <c:v>Sep</c:v>
                  </c:pt>
                  <c:pt idx="3">
                    <c:v>Oct</c:v>
                  </c:pt>
                  <c:pt idx="4">
                    <c:v>Nov</c:v>
                  </c:pt>
                  <c:pt idx="5">
                    <c:v>Dec</c:v>
                  </c:pt>
                  <c:pt idx="6">
                    <c:v>Jan</c:v>
                  </c:pt>
                  <c:pt idx="7">
                    <c:v>Feb</c:v>
                  </c:pt>
                  <c:pt idx="8">
                    <c:v>Mar</c:v>
                  </c:pt>
                  <c:pt idx="9">
                    <c:v>Apr</c:v>
                  </c:pt>
                  <c:pt idx="10">
                    <c:v>May</c:v>
                  </c:pt>
                  <c:pt idx="11">
                    <c:v>Jun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10</c:v>
                </c:pt>
                <c:pt idx="2">
                  <c:v>13</c:v>
                </c:pt>
                <c:pt idx="3">
                  <c:v>16</c:v>
                </c:pt>
                <c:pt idx="4">
                  <c:v>19</c:v>
                </c:pt>
                <c:pt idx="5">
                  <c:v>24</c:v>
                </c:pt>
                <c:pt idx="6">
                  <c:v>27</c:v>
                </c:pt>
                <c:pt idx="7">
                  <c:v>31</c:v>
                </c:pt>
                <c:pt idx="8">
                  <c:v>36</c:v>
                </c:pt>
                <c:pt idx="9">
                  <c:v>40</c:v>
                </c:pt>
                <c:pt idx="10">
                  <c:v>45</c:v>
                </c:pt>
                <c:pt idx="11">
                  <c:v>51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Annual revenue ($M)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revenue ($M)</c:v>
                </c:pt>
              </c:strCache>
            </c:strRef>
          </c:tx>
          <c:spPr>
            <a:solidFill>
              <a:srgbClr val="1E2A5A"/>
            </a:solidFill>
            <a:ln w="31750" cap="flat">
              <a:solidFill>
                <a:srgbClr val="1E2A5A"/>
              </a:solidFill>
              <a:prstDash val="solid"/>
              <a:round/>
            </a:ln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E2A5A"/>
              </a:solidFill>
              <a:ln w="9525" cap="flat">
                <a:solidFill>
                  <a:srgbClr val="1E2A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</c:v>
                </c:pt>
                <c:pt idx="1">
                  <c:v>1.9</c:v>
                </c:pt>
                <c:pt idx="2">
                  <c:v>5.6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Lumen Labs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Lumen Labs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Energy monitoring that pays for itself in one quarter</a:t>
            </a:r>
            <a:endParaRPr lang="en-US" sz="1800" dirty="0"/>
          </a:p>
        </p:txBody>
      </p:sp>
      <p:sp>
        <p:nvSpPr>
          <p:cNvPr id="4" name="Meta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Seed round · June 2026 · Maria Alvarez, CEO</a:t>
            </a:r>
            <a:endParaRPr lang="en-US" sz="1100" dirty="0"/>
          </a:p>
        </p:txBody>
      </p:sp>
      <p:sp>
        <p:nvSpPr>
          <p:cNvPr id="5" name="Logo mark"/>
          <p:cNvSpPr/>
          <p:nvPr/>
        </p:nvSpPr>
        <p:spPr>
          <a:xfrm>
            <a:off x="731520" y="6400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Small manufacturers waste 18% of their energy spend and can't see where</a:t>
            </a:r>
            <a:endParaRPr lang="en-US" sz="2600" dirty="0"/>
          </a:p>
        </p:txBody>
      </p:sp>
      <p:sp>
        <p:nvSpPr>
          <p:cNvPr id="3" name="Card Invisible waste"/>
          <p:cNvSpPr/>
          <p:nvPr/>
        </p:nvSpPr>
        <p:spPr>
          <a:xfrm>
            <a:off x="457200" y="132588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544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48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Invisible waste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51460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Plants track one utility bill a month. Machine-level use is a black box, so leaks and idle loads go unnoticed for years.</a:t>
            </a:r>
            <a:endParaRPr lang="en-US" sz="1200" dirty="0"/>
          </a:p>
        </p:txBody>
      </p:sp>
      <p:sp>
        <p:nvSpPr>
          <p:cNvPr id="8" name="Card Expensive audits"/>
          <p:cNvSpPr/>
          <p:nvPr/>
        </p:nvSpPr>
        <p:spPr>
          <a:xfrm>
            <a:off x="3291840" y="132588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544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48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Expensive audits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51460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A one-off energy audit costs $15–40k, takes weeks, and is out of date the day the line changes.</a:t>
            </a:r>
            <a:endParaRPr lang="en-US" sz="1200" dirty="0"/>
          </a:p>
        </p:txBody>
      </p:sp>
      <p:sp>
        <p:nvSpPr>
          <p:cNvPr id="13" name="Card No one owns it"/>
          <p:cNvSpPr/>
          <p:nvPr/>
        </p:nvSpPr>
        <p:spPr>
          <a:xfrm>
            <a:off x="6126480" y="132588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544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48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No one owns it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51460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Plant managers are judged on output, not kilowatt-hours. Without a simple number to act on, nothing changes.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Clip-on sensors plus software that names the waste and the fix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Install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See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Act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detail"/>
          <p:cNvSpPr txBox="1"/>
          <p:nvPr/>
        </p:nvSpPr>
        <p:spPr>
          <a:xfrm>
            <a:off x="54864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Clamp sensors on panels in a day. No wiring, no downtime.</a:t>
            </a:r>
            <a:endParaRPr lang="en-US" sz="1250" dirty="0"/>
          </a:p>
        </p:txBody>
      </p:sp>
      <p:sp>
        <p:nvSpPr>
          <p:cNvPr id="10" name="Step detail"/>
          <p:cNvSpPr txBox="1"/>
          <p:nvPr/>
        </p:nvSpPr>
        <p:spPr>
          <a:xfrm>
            <a:off x="3322015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Live use by machine, shift and product, on one dashboard.</a:t>
            </a:r>
            <a:endParaRPr lang="en-US" sz="1250" dirty="0"/>
          </a:p>
        </p:txBody>
      </p:sp>
      <p:sp>
        <p:nvSpPr>
          <p:cNvPr id="11" name="Step detail"/>
          <p:cNvSpPr txBox="1"/>
          <p:nvPr/>
        </p:nvSpPr>
        <p:spPr>
          <a:xfrm>
            <a:off x="609539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Ranked fixes with payback dates; alerts when a machine drifts.</a:t>
            </a:r>
            <a:endParaRPr lang="en-US" sz="1250" dirty="0"/>
          </a:p>
        </p:txBody>
      </p:sp>
      <p:sp>
        <p:nvSpPr>
          <p:cNvPr id="12" name="Note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accent4"/>
          </a:solidFill>
          <a:ln/>
        </p:spPr>
      </p:sp>
      <p:sp>
        <p:nvSpPr>
          <p:cNvPr id="13" name="Note text"/>
          <p:cNvSpPr txBox="1"/>
          <p:nvPr/>
        </p:nvSpPr>
        <p:spPr>
          <a:xfrm>
            <a:off x="685800" y="374904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Average customer cuts 12% of energy cost within 90 days, with no capital projects.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Built for plant managers, not energy consultants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4937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Set-up in one shift with no electrician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Alerts in plain language: "Compressor 2 idles 31% of night shift"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Payback shown for every recommendation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Works with any utility and tariff structure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Exports for ISO 50001 and sustainability reports</a:t>
            </a:r>
            <a:endParaRPr lang="en-US" sz="1400" dirty="0"/>
          </a:p>
        </p:txBody>
      </p:sp>
      <p:sp>
        <p:nvSpPr>
          <p:cNvPr id="4" name="Tile average energy-cost reduction"/>
          <p:cNvSpPr/>
          <p:nvPr/>
        </p:nvSpPr>
        <p:spPr>
          <a:xfrm>
            <a:off x="5760720" y="1280160"/>
            <a:ext cx="2926080" cy="1417320"/>
          </a:xfrm>
          <a:prstGeom prst="roundRect">
            <a:avLst>
              <a:gd name="adj" fmla="val 5161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5943600" y="1417320"/>
            <a:ext cx="2560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12%</a:t>
            </a:r>
            <a:endParaRPr lang="en-US" sz="3200" dirty="0"/>
          </a:p>
        </p:txBody>
      </p:sp>
      <p:sp>
        <p:nvSpPr>
          <p:cNvPr id="6" name="Stat label"/>
          <p:cNvSpPr txBox="1"/>
          <p:nvPr/>
        </p:nvSpPr>
        <p:spPr>
          <a:xfrm>
            <a:off x="5943600" y="2158898"/>
            <a:ext cx="2560320" cy="496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average energy-cost reduction</a:t>
            </a:r>
            <a:endParaRPr lang="en-US" sz="1100" dirty="0"/>
          </a:p>
        </p:txBody>
      </p:sp>
      <p:sp>
        <p:nvSpPr>
          <p:cNvPr id="7" name="Tile to payback on the subscription"/>
          <p:cNvSpPr/>
          <p:nvPr/>
        </p:nvSpPr>
        <p:spPr>
          <a:xfrm>
            <a:off x="5760720" y="2880360"/>
            <a:ext cx="29260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5943600" y="3017520"/>
            <a:ext cx="2560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&lt; 90 days</a:t>
            </a:r>
            <a:endParaRPr lang="en-US" sz="3200" dirty="0"/>
          </a:p>
        </p:txBody>
      </p:sp>
      <p:sp>
        <p:nvSpPr>
          <p:cNvPr id="9" name="Stat label"/>
          <p:cNvSpPr txBox="1"/>
          <p:nvPr/>
        </p:nvSpPr>
        <p:spPr>
          <a:xfrm>
            <a:off x="5943600" y="3759098"/>
            <a:ext cx="2560320" cy="496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to payback on the subscription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 $4.8B market that is just starting to buy software</a:t>
            </a:r>
            <a:endParaRPr lang="en-US" sz="2600" dirty="0"/>
          </a:p>
        </p:txBody>
      </p:sp>
      <p:sp>
        <p:nvSpPr>
          <p:cNvPr id="3" name="Tile TAM · energy management for US and EU manufacturers under 500 employees"/>
          <p:cNvSpPr/>
          <p:nvPr/>
        </p:nvSpPr>
        <p:spPr>
          <a:xfrm>
            <a:off x="457200" y="128016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$4.8B</a:t>
            </a:r>
            <a:endParaRPr lang="en-US" sz="30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52740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TAM · energy management for US and EU manufacturers under 500 employees</a:t>
            </a:r>
            <a:endParaRPr lang="en-US" sz="1100" dirty="0"/>
          </a:p>
        </p:txBody>
      </p:sp>
      <p:sp>
        <p:nvSpPr>
          <p:cNvPr id="6" name="Tile SAM · discrete and food manufacturers with 20–200 machines"/>
          <p:cNvSpPr/>
          <p:nvPr/>
        </p:nvSpPr>
        <p:spPr>
          <a:xfrm>
            <a:off x="3291840" y="128016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3474720" y="141732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$1.1B</a:t>
            </a:r>
            <a:endParaRPr lang="en-US" sz="3000" dirty="0"/>
          </a:p>
        </p:txBody>
      </p:sp>
      <p:sp>
        <p:nvSpPr>
          <p:cNvPr id="8" name="Stat label"/>
          <p:cNvSpPr txBox="1"/>
          <p:nvPr/>
        </p:nvSpPr>
        <p:spPr>
          <a:xfrm>
            <a:off x="3474720" y="252740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SAM · discrete and food manufacturers with 20–200 machines</a:t>
            </a:r>
            <a:endParaRPr lang="en-US" sz="1100" dirty="0"/>
          </a:p>
        </p:txBody>
      </p:sp>
      <p:sp>
        <p:nvSpPr>
          <p:cNvPr id="9" name="Tile SOM · 2,000 plants in our four launch regions by 2029"/>
          <p:cNvSpPr/>
          <p:nvPr/>
        </p:nvSpPr>
        <p:spPr>
          <a:xfrm>
            <a:off x="6126480" y="128016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6309360" y="141732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$60M</a:t>
            </a:r>
            <a:endParaRPr lang="en-US" sz="3000" dirty="0"/>
          </a:p>
        </p:txBody>
      </p:sp>
      <p:sp>
        <p:nvSpPr>
          <p:cNvPr id="11" name="Stat label"/>
          <p:cNvSpPr txBox="1"/>
          <p:nvPr/>
        </p:nvSpPr>
        <p:spPr>
          <a:xfrm>
            <a:off x="6309360" y="252740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SOM · 2,000 plants in our four launch regions by 2029</a:t>
            </a:r>
            <a:endParaRPr lang="en-US" sz="1100" dirty="0"/>
          </a:p>
        </p:txBody>
      </p:sp>
      <p:sp>
        <p:nvSpPr>
          <p:cNvPr id="12" name="Market note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Drivers: energy prices up 40% since 2021, EU reporting rules from 2027, and insurers starting to price idle-load risk.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Simple subscription, priced per monitored machine</a:t>
            </a:r>
            <a:endParaRPr lang="en-US" sz="2600" dirty="0"/>
          </a:p>
        </p:txBody>
      </p:sp>
      <p:graphicFrame>
        <p:nvGraphicFramePr>
          <p:cNvPr id="7" name="Pricing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103120"/>
                <a:gridCol w="210312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Starter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Plant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Enterprise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Machines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Up to 20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Up to 200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Unlimited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Price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$390 / month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$1,900 / month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Custom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Sensors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Included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Included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Included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Support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Email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Named engineer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On-site onboarding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Typical customer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Workshop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Single plant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Multi-site group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Model note"/>
          <p:cNvSpPr txBox="1"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Gross margin 71% after sensor cost. Average contract $2,100 / month; net revenue retention 118%.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Revenue has grown 6× in twelve months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5778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MRR, June 2026"/>
          <p:cNvSpPr/>
          <p:nvPr/>
        </p:nvSpPr>
        <p:spPr>
          <a:xfrm>
            <a:off x="6309360" y="1188720"/>
            <a:ext cx="2377440" cy="1005840"/>
          </a:xfrm>
          <a:prstGeom prst="roundRect">
            <a:avLst>
              <a:gd name="adj" fmla="val 7273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492240" y="1325880"/>
            <a:ext cx="20116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$51k</a:t>
            </a:r>
            <a:endParaRPr lang="en-US" sz="2400" dirty="0"/>
          </a:p>
        </p:txBody>
      </p:sp>
      <p:sp>
        <p:nvSpPr>
          <p:cNvPr id="6" name="Stat label"/>
          <p:cNvSpPr txBox="1"/>
          <p:nvPr/>
        </p:nvSpPr>
        <p:spPr>
          <a:xfrm>
            <a:off x="6492240" y="1812341"/>
            <a:ext cx="20116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MRR, June 2026</a:t>
            </a:r>
            <a:endParaRPr lang="en-US" sz="1100" dirty="0"/>
          </a:p>
        </p:txBody>
      </p:sp>
      <p:sp>
        <p:nvSpPr>
          <p:cNvPr id="7" name="Tile paying plants"/>
          <p:cNvSpPr/>
          <p:nvPr/>
        </p:nvSpPr>
        <p:spPr>
          <a:xfrm>
            <a:off x="6309360" y="2331720"/>
            <a:ext cx="2377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6492240" y="2468880"/>
            <a:ext cx="20116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38</a:t>
            </a:r>
            <a:endParaRPr lang="en-US" sz="2400" dirty="0"/>
          </a:p>
        </p:txBody>
      </p:sp>
      <p:sp>
        <p:nvSpPr>
          <p:cNvPr id="9" name="Stat label"/>
          <p:cNvSpPr txBox="1"/>
          <p:nvPr/>
        </p:nvSpPr>
        <p:spPr>
          <a:xfrm>
            <a:off x="6492240" y="2955341"/>
            <a:ext cx="20116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paying plants</a:t>
            </a:r>
            <a:endParaRPr lang="en-US" sz="1100" dirty="0"/>
          </a:p>
        </p:txBody>
      </p:sp>
      <p:sp>
        <p:nvSpPr>
          <p:cNvPr id="10" name="Tile monthly logo churn"/>
          <p:cNvSpPr/>
          <p:nvPr/>
        </p:nvSpPr>
        <p:spPr>
          <a:xfrm>
            <a:off x="6309360" y="3474720"/>
            <a:ext cx="2377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1" name="Stat"/>
          <p:cNvSpPr txBox="1"/>
          <p:nvPr/>
        </p:nvSpPr>
        <p:spPr>
          <a:xfrm>
            <a:off x="6492240" y="3611880"/>
            <a:ext cx="20116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2.1%</a:t>
            </a:r>
            <a:endParaRPr lang="en-US" sz="2400" dirty="0"/>
          </a:p>
        </p:txBody>
      </p:sp>
      <p:sp>
        <p:nvSpPr>
          <p:cNvPr id="12" name="Stat label"/>
          <p:cNvSpPr txBox="1"/>
          <p:nvPr/>
        </p:nvSpPr>
        <p:spPr>
          <a:xfrm>
            <a:off x="6492240" y="4098341"/>
            <a:ext cx="20116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monthly logo churn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Audits are slow, dashboards are blind, we are both fast and specific</a:t>
            </a:r>
            <a:endParaRPr lang="en-US" sz="2600" dirty="0"/>
          </a:p>
        </p:txBody>
      </p:sp>
      <p:graphicFrame>
        <p:nvGraphicFramePr>
          <p:cNvPr id="9" name="Competitio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1463040"/>
                <a:gridCol w="1463040"/>
                <a:gridCol w="14630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Lumen Labs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Energy audits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Utility dashboards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Building BMS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Machine-level data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Yes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Snapshot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No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Partial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Set-up time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1 day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4–6 weeks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n/a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Months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Ranked fixes with payback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Yes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Report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No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No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Price for a 50-machine plant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$1,900 / mo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$25k one-off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Free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$80k+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Land in food and metal, expand through the insurers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Now · Direct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2027 · Partners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2028 · EU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Phase detail"/>
          <p:cNvSpPr txBox="1"/>
          <p:nvPr/>
        </p:nvSpPr>
        <p:spPr>
          <a:xfrm>
            <a:off x="54864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Founder-led sales to food and metal plants in NJ, PA and OH</a:t>
            </a:r>
            <a:endParaRPr lang="en-US" sz="1250" dirty="0"/>
          </a:p>
        </p:txBody>
      </p:sp>
      <p:sp>
        <p:nvSpPr>
          <p:cNvPr id="10" name="Phase detail"/>
          <p:cNvSpPr txBox="1"/>
          <p:nvPr/>
        </p:nvSpPr>
        <p:spPr>
          <a:xfrm>
            <a:off x="3322015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Channel through two industrial insurers and three equipment dealers</a:t>
            </a:r>
            <a:endParaRPr lang="en-US" sz="1250" dirty="0"/>
          </a:p>
        </p:txBody>
      </p:sp>
      <p:sp>
        <p:nvSpPr>
          <p:cNvPr id="11" name="Phase detail"/>
          <p:cNvSpPr txBox="1"/>
          <p:nvPr/>
        </p:nvSpPr>
        <p:spPr>
          <a:xfrm>
            <a:off x="609539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Launch in Germany and the Netherlands ahead of 2027 reporting rules</a:t>
            </a:r>
            <a:endParaRPr lang="en-US" sz="1250" dirty="0"/>
          </a:p>
        </p:txBody>
      </p:sp>
      <p:sp>
        <p:nvSpPr>
          <p:cNvPr id="12" name="Note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accent4"/>
          </a:solidFill>
          <a:ln/>
        </p:spPr>
      </p:sp>
      <p:sp>
        <p:nvSpPr>
          <p:cNvPr id="13" name="Note text"/>
          <p:cNvSpPr txBox="1"/>
          <p:nvPr/>
        </p:nvSpPr>
        <p:spPr>
          <a:xfrm>
            <a:off x="685800" y="374904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Sales cycle 34 days; CAC $4,800; payback on CAC in 2.3 months.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 team that has built and sold industrial software before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05156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5156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MA</a:t>
            </a:r>
            <a:endParaRPr lang="en-US" sz="1600" dirty="0"/>
          </a:p>
        </p:txBody>
      </p:sp>
      <p:sp>
        <p:nvSpPr>
          <p:cNvPr id="6" name="Name"/>
          <p:cNvSpPr txBox="1"/>
          <p:nvPr/>
        </p:nvSpPr>
        <p:spPr>
          <a:xfrm>
            <a:off x="59436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Maria Alvarez</a:t>
            </a:r>
            <a:endParaRPr lang="en-US" sz="1400" dirty="0"/>
          </a:p>
        </p:txBody>
      </p:sp>
      <p:sp>
        <p:nvSpPr>
          <p:cNvPr id="7" name="Role"/>
          <p:cNvSpPr txBox="1"/>
          <p:nvPr/>
        </p:nvSpPr>
        <p:spPr>
          <a:xfrm>
            <a:off x="59436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CEO</a:t>
            </a:r>
            <a:endParaRPr lang="en-US" sz="110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Ex-COO of a plant-automation firm acquired in 2022; 11 years in manufacturing ops.</a:t>
            </a:r>
            <a:endParaRPr lang="en-US" sz="1050" dirty="0"/>
          </a:p>
        </p:txBody>
      </p:sp>
      <p:sp>
        <p:nvSpPr>
          <p:cNvPr id="9" name="Person card"/>
          <p:cNvSpPr/>
          <p:nvPr/>
        </p:nvSpPr>
        <p:spPr>
          <a:xfrm>
            <a:off x="256032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15468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15468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PN</a:t>
            </a:r>
            <a:endParaRPr lang="en-US" sz="1600" dirty="0"/>
          </a:p>
        </p:txBody>
      </p:sp>
      <p:sp>
        <p:nvSpPr>
          <p:cNvPr id="12" name="Name"/>
          <p:cNvSpPr txBox="1"/>
          <p:nvPr/>
        </p:nvSpPr>
        <p:spPr>
          <a:xfrm>
            <a:off x="269748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Priya Nair</a:t>
            </a:r>
            <a:endParaRPr lang="en-US" sz="1400" dirty="0"/>
          </a:p>
        </p:txBody>
      </p:sp>
      <p:sp>
        <p:nvSpPr>
          <p:cNvPr id="13" name="Role"/>
          <p:cNvSpPr txBox="1"/>
          <p:nvPr/>
        </p:nvSpPr>
        <p:spPr>
          <a:xfrm>
            <a:off x="269748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CTO</a:t>
            </a:r>
            <a:endParaRPr lang="en-US" sz="1100" dirty="0"/>
          </a:p>
        </p:txBody>
      </p:sp>
      <p:sp>
        <p:nvSpPr>
          <p:cNvPr id="14" name="Bio"/>
          <p:cNvSpPr txBox="1"/>
          <p:nvPr/>
        </p:nvSpPr>
        <p:spPr>
          <a:xfrm>
            <a:off x="269748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Led sensor firmware at a smart-meter company; 20 patents.</a:t>
            </a:r>
            <a:endParaRPr lang="en-US" sz="105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25780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25780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DK</a:t>
            </a:r>
            <a:endParaRPr lang="en-US" sz="1600" dirty="0"/>
          </a:p>
        </p:txBody>
      </p:sp>
      <p:sp>
        <p:nvSpPr>
          <p:cNvPr id="18" name="Name"/>
          <p:cNvSpPr txBox="1"/>
          <p:nvPr/>
        </p:nvSpPr>
        <p:spPr>
          <a:xfrm>
            <a:off x="480060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Daniel Kim</a:t>
            </a:r>
            <a:endParaRPr lang="en-US" sz="1400" dirty="0"/>
          </a:p>
        </p:txBody>
      </p:sp>
      <p:sp>
        <p:nvSpPr>
          <p:cNvPr id="19" name="Role"/>
          <p:cNvSpPr txBox="1"/>
          <p:nvPr/>
        </p:nvSpPr>
        <p:spPr>
          <a:xfrm>
            <a:off x="480060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Head of Sales</a:t>
            </a:r>
            <a:endParaRPr lang="en-US" sz="1100" dirty="0"/>
          </a:p>
        </p:txBody>
      </p:sp>
      <p:sp>
        <p:nvSpPr>
          <p:cNvPr id="20" name="Bio"/>
          <p:cNvSpPr txBox="1"/>
          <p:nvPr/>
        </p:nvSpPr>
        <p:spPr>
          <a:xfrm>
            <a:off x="480060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Built a $14M industrial IoT sales team from zero.</a:t>
            </a:r>
            <a:endParaRPr lang="en-US" sz="105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36092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36092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SR</a:t>
            </a:r>
            <a:endParaRPr lang="en-US" sz="1600" dirty="0"/>
          </a:p>
        </p:txBody>
      </p:sp>
      <p:sp>
        <p:nvSpPr>
          <p:cNvPr id="24" name="Name"/>
          <p:cNvSpPr txBox="1"/>
          <p:nvPr/>
        </p:nvSpPr>
        <p:spPr>
          <a:xfrm>
            <a:off x="690372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Sofia Rossi</a:t>
            </a:r>
            <a:endParaRPr lang="en-US" sz="1400" dirty="0"/>
          </a:p>
        </p:txBody>
      </p:sp>
      <p:sp>
        <p:nvSpPr>
          <p:cNvPr id="25" name="Role"/>
          <p:cNvSpPr txBox="1"/>
          <p:nvPr/>
        </p:nvSpPr>
        <p:spPr>
          <a:xfrm>
            <a:off x="690372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Head of Product</a:t>
            </a:r>
            <a:endParaRPr lang="en-US" sz="1100" dirty="0"/>
          </a:p>
        </p:txBody>
      </p:sp>
      <p:sp>
        <p:nvSpPr>
          <p:cNvPr id="26" name="Bio"/>
          <p:cNvSpPr txBox="1"/>
          <p:nvPr/>
        </p:nvSpPr>
        <p:spPr>
          <a:xfrm>
            <a:off x="690372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Product lead for energy analytics at a utility software vendor.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Raising $2.0M to reach $250k MRR in 18 months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42062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seed round · SAFE"/>
          <p:cNvSpPr/>
          <p:nvPr/>
        </p:nvSpPr>
        <p:spPr>
          <a:xfrm>
            <a:off x="5029200" y="1188720"/>
            <a:ext cx="365760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5212080" y="1325880"/>
            <a:ext cx="3291840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$2.0M</a:t>
            </a:r>
            <a:endParaRPr lang="en-US" sz="3000" dirty="0"/>
          </a:p>
        </p:txBody>
      </p:sp>
      <p:sp>
        <p:nvSpPr>
          <p:cNvPr id="6" name="Stat label"/>
          <p:cNvSpPr txBox="1"/>
          <p:nvPr/>
        </p:nvSpPr>
        <p:spPr>
          <a:xfrm>
            <a:off x="5212080" y="1925726"/>
            <a:ext cx="3291840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seed round · SAFE</a:t>
            </a:r>
            <a:endParaRPr lang="en-US" sz="1100" dirty="0"/>
          </a:p>
        </p:txBody>
      </p:sp>
      <p:sp>
        <p:nvSpPr>
          <p:cNvPr id="7" name="Use track"/>
          <p:cNvSpPr/>
          <p:nvPr/>
        </p:nvSpPr>
        <p:spPr>
          <a:xfrm>
            <a:off x="5029200" y="2606040"/>
            <a:ext cx="3657600" cy="50292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8" name="Use bar"/>
          <p:cNvSpPr/>
          <p:nvPr/>
        </p:nvSpPr>
        <p:spPr>
          <a:xfrm>
            <a:off x="5029200" y="2606040"/>
            <a:ext cx="1645920" cy="502920"/>
          </a:xfrm>
          <a:prstGeom prst="roundRect">
            <a:avLst>
              <a:gd name="adj" fmla="val 10909"/>
            </a:avLst>
          </a:prstGeom>
          <a:solidFill>
            <a:schemeClr val="accent4"/>
          </a:solidFill>
          <a:ln/>
        </p:spPr>
      </p:sp>
      <p:sp>
        <p:nvSpPr>
          <p:cNvPr id="9" name="Use of funds"/>
          <p:cNvSpPr txBox="1"/>
          <p:nvPr/>
        </p:nvSpPr>
        <p:spPr>
          <a:xfrm>
            <a:off x="5166360" y="26060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45% 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Engineering: self-install kit and alerts</a:t>
            </a:r>
            <a:endParaRPr lang="en-US" sz="1100" dirty="0"/>
          </a:p>
        </p:txBody>
      </p:sp>
      <p:sp>
        <p:nvSpPr>
          <p:cNvPr id="10" name="Use track"/>
          <p:cNvSpPr/>
          <p:nvPr/>
        </p:nvSpPr>
        <p:spPr>
          <a:xfrm>
            <a:off x="5029200" y="3246120"/>
            <a:ext cx="3657600" cy="50292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11" name="Use bar"/>
          <p:cNvSpPr/>
          <p:nvPr/>
        </p:nvSpPr>
        <p:spPr>
          <a:xfrm>
            <a:off x="5029200" y="3246120"/>
            <a:ext cx="1280160" cy="502920"/>
          </a:xfrm>
          <a:prstGeom prst="roundRect">
            <a:avLst>
              <a:gd name="adj" fmla="val 10909"/>
            </a:avLst>
          </a:prstGeom>
          <a:solidFill>
            <a:schemeClr val="accent4"/>
          </a:solidFill>
          <a:ln/>
        </p:spPr>
      </p:sp>
      <p:sp>
        <p:nvSpPr>
          <p:cNvPr id="12" name="Use of funds"/>
          <p:cNvSpPr txBox="1"/>
          <p:nvPr/>
        </p:nvSpPr>
        <p:spPr>
          <a:xfrm>
            <a:off x="5166360" y="32461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35% 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Sales: four reps in launch regions</a:t>
            </a:r>
            <a:endParaRPr lang="en-US" sz="1100" dirty="0"/>
          </a:p>
        </p:txBody>
      </p:sp>
      <p:sp>
        <p:nvSpPr>
          <p:cNvPr id="13" name="Use track"/>
          <p:cNvSpPr/>
          <p:nvPr/>
        </p:nvSpPr>
        <p:spPr>
          <a:xfrm>
            <a:off x="5029200" y="3886200"/>
            <a:ext cx="3657600" cy="50292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14" name="Use bar"/>
          <p:cNvSpPr/>
          <p:nvPr/>
        </p:nvSpPr>
        <p:spPr>
          <a:xfrm>
            <a:off x="5029200" y="3886200"/>
            <a:ext cx="731520" cy="502920"/>
          </a:xfrm>
          <a:prstGeom prst="roundRect">
            <a:avLst>
              <a:gd name="adj" fmla="val 10909"/>
            </a:avLst>
          </a:prstGeom>
          <a:solidFill>
            <a:schemeClr val="accent4"/>
          </a:solidFill>
          <a:ln/>
        </p:spPr>
      </p:sp>
      <p:sp>
        <p:nvSpPr>
          <p:cNvPr id="15" name="Use of funds"/>
          <p:cNvSpPr txBox="1"/>
          <p:nvPr/>
        </p:nvSpPr>
        <p:spPr>
          <a:xfrm>
            <a:off x="5166360" y="3886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20% 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Hardware inventory and certification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Let's make waste visible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Maria Alvarez · maria@lumenlabs.example · +1 201 555 0100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Deck and data room: lumenlabs.example/investors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Pitch Deck Template</dc:title>
  <dc:subject>PptxGenJS Presentation</dc:subject>
  <dc:creator>ArumSoft Learning</dc:creator>
  <cp:lastModifiedBy>ArumSoft Learning</cp:lastModifiedBy>
  <cp:revision>1</cp:revision>
  <dcterms:created xsi:type="dcterms:W3CDTF">2026-11-03T02:03:29Z</dcterms:created>
  <dcterms:modified xsi:type="dcterms:W3CDTF">2026-11-03T02:03:29Z</dcterms:modified>
</cp:coreProperties>
</file>