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nalysis" id="{7321a707-e159-b9be-bfff-8e45a1e8465a}">
          <p14:sldIdLst>
            <p14:sldId id="256"/>
            <p14:sldId id="257"/>
          </p14:sldIdLst>
        </p14:section>
        <p14:section name="Strategy" id="{10a495c2-c0c4-08f0-d637-b40877dba6de}">
          <p14:sldIdLst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Bluebird Bakery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SWOT analysis: opening a second location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Bluebird Bakery · Strategy session · April 2026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SWOT at a glance</a:t>
            </a:r>
            <a:endParaRPr lang="en-US" sz="2600" dirty="0"/>
          </a:p>
        </p:txBody>
      </p:sp>
      <p:sp>
        <p:nvSpPr>
          <p:cNvPr id="3" name="Panel Strengths"/>
          <p:cNvSpPr/>
          <p:nvPr/>
        </p:nvSpPr>
        <p:spPr>
          <a:xfrm>
            <a:off x="457200" y="118872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58368" y="129844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Strengths</a:t>
            </a:r>
            <a:endParaRPr lang="en-US" sz="1300" dirty="0"/>
          </a:p>
        </p:txBody>
      </p:sp>
      <p:sp>
        <p:nvSpPr>
          <p:cNvPr id="5" name="Panel text"/>
          <p:cNvSpPr txBox="1"/>
          <p:nvPr/>
        </p:nvSpPr>
        <p:spPr>
          <a:xfrm>
            <a:off x="658368" y="1627632"/>
            <a:ext cx="3621024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Loyal weekday customer base: 61% repeat visits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Sourdough and pastry quality praised in 400+ reviews (4.8★)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Head baker and two leads have been with us 5+ years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Debt-free; $120k cash available</a:t>
            </a:r>
            <a:endParaRPr lang="en-US" sz="1100" dirty="0"/>
          </a:p>
        </p:txBody>
      </p:sp>
      <p:sp>
        <p:nvSpPr>
          <p:cNvPr id="6" name="Panel Weaknesses"/>
          <p:cNvSpPr/>
          <p:nvPr/>
        </p:nvSpPr>
        <p:spPr>
          <a:xfrm>
            <a:off x="4663440" y="118872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864608" y="129844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Weaknesses</a:t>
            </a:r>
            <a:endParaRPr lang="en-US" sz="1300" dirty="0"/>
          </a:p>
        </p:txBody>
      </p:sp>
      <p:sp>
        <p:nvSpPr>
          <p:cNvPr id="8" name="Panel text"/>
          <p:cNvSpPr txBox="1"/>
          <p:nvPr/>
        </p:nvSpPr>
        <p:spPr>
          <a:xfrm>
            <a:off x="4864608" y="1627632"/>
            <a:ext cx="3621024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Single location limits catering orders to a 3-mile radius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Morning queue loses 15–20 customers a day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No online ordering; phone orders only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Owner handles all purchasing and HR</a:t>
            </a:r>
            <a:endParaRPr lang="en-US" sz="1100" dirty="0"/>
          </a:p>
        </p:txBody>
      </p:sp>
      <p:sp>
        <p:nvSpPr>
          <p:cNvPr id="9" name="Panel Opportunities"/>
          <p:cNvSpPr/>
          <p:nvPr/>
        </p:nvSpPr>
        <p:spPr>
          <a:xfrm>
            <a:off x="457200" y="288036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8368" y="299008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Opportunities</a:t>
            </a:r>
            <a:endParaRPr lang="en-US" sz="1300" dirty="0"/>
          </a:p>
        </p:txBody>
      </p:sp>
      <p:sp>
        <p:nvSpPr>
          <p:cNvPr id="11" name="Panel text"/>
          <p:cNvSpPr txBox="1"/>
          <p:nvPr/>
        </p:nvSpPr>
        <p:spPr>
          <a:xfrm>
            <a:off x="658368" y="3319272"/>
            <a:ext cx="3621024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Two office parks opening in Riverside by Q3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Landlord offering 6 months rent-free on the Riverside unit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Corporate catering inquiries up 40% year on year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Farmers' market stall as a low-cost test</a:t>
            </a:r>
            <a:endParaRPr lang="en-US" sz="1100" dirty="0"/>
          </a:p>
        </p:txBody>
      </p:sp>
      <p:sp>
        <p:nvSpPr>
          <p:cNvPr id="12" name="Panel Threats"/>
          <p:cNvSpPr/>
          <p:nvPr/>
        </p:nvSpPr>
        <p:spPr>
          <a:xfrm>
            <a:off x="4663440" y="288036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64608" y="299008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Threats</a:t>
            </a:r>
            <a:endParaRPr lang="en-US" sz="1300" dirty="0"/>
          </a:p>
        </p:txBody>
      </p:sp>
      <p:sp>
        <p:nvSpPr>
          <p:cNvPr id="14" name="Panel text"/>
          <p:cNvSpPr txBox="1"/>
          <p:nvPr/>
        </p:nvSpPr>
        <p:spPr>
          <a:xfrm>
            <a:off x="4864608" y="3319272"/>
            <a:ext cx="3621024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National chain opening 0.5 miles from the current shop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Flour and butter costs up 22% in 12 months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Hiring bakers is slow: 3 months for the last role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A second shop doubles fixed costs before revenue arrives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So what: four strategies from the grid</a:t>
            </a:r>
            <a:endParaRPr lang="en-US" sz="2600" dirty="0"/>
          </a:p>
        </p:txBody>
      </p:sp>
      <p:sp>
        <p:nvSpPr>
          <p:cNvPr id="3" name="Card Use strengths to seize opportunities (SO)"/>
          <p:cNvSpPr/>
          <p:nvPr/>
        </p:nvSpPr>
        <p:spPr>
          <a:xfrm>
            <a:off x="457200" y="118872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4" name="Card heading"/>
          <p:cNvSpPr txBox="1"/>
          <p:nvPr/>
        </p:nvSpPr>
        <p:spPr>
          <a:xfrm>
            <a:off x="685800" y="14173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Use strengths to seize opportunities (SO)</a:t>
            </a:r>
            <a:endParaRPr lang="en-US" sz="15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78308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Open Riverside with the proven menu and a lead baker who already knows it; use the rent-free months to build the office-park lunch trade.</a:t>
            </a:r>
            <a:endParaRPr lang="en-US" sz="1200" dirty="0"/>
          </a:p>
        </p:txBody>
      </p:sp>
      <p:sp>
        <p:nvSpPr>
          <p:cNvPr id="6" name="Card Fix weaknesses with opportunities (WO)"/>
          <p:cNvSpPr/>
          <p:nvPr/>
        </p:nvSpPr>
        <p:spPr>
          <a:xfrm>
            <a:off x="4663440" y="118872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7" name="Card heading"/>
          <p:cNvSpPr txBox="1"/>
          <p:nvPr/>
        </p:nvSpPr>
        <p:spPr>
          <a:xfrm>
            <a:off x="4892040" y="14173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Fix weaknesses with opportunities (WO)</a:t>
            </a:r>
            <a:endParaRPr lang="en-US" sz="1500" dirty="0"/>
          </a:p>
        </p:txBody>
      </p:sp>
      <p:sp>
        <p:nvSpPr>
          <p:cNvPr id="8" name="Card text"/>
          <p:cNvSpPr txBox="1"/>
          <p:nvPr/>
        </p:nvSpPr>
        <p:spPr>
          <a:xfrm>
            <a:off x="4892040" y="178308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Launch online ordering before the second shop, so catering can grow beyond 3 miles and the morning queue shrinks.</a:t>
            </a:r>
            <a:endParaRPr lang="en-US" sz="1200" dirty="0"/>
          </a:p>
        </p:txBody>
      </p:sp>
      <p:sp>
        <p:nvSpPr>
          <p:cNvPr id="9" name="Card Use strengths against threats (ST)"/>
          <p:cNvSpPr/>
          <p:nvPr/>
        </p:nvSpPr>
        <p:spPr>
          <a:xfrm>
            <a:off x="457200" y="288036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0" name="Card heading"/>
          <p:cNvSpPr txBox="1"/>
          <p:nvPr/>
        </p:nvSpPr>
        <p:spPr>
          <a:xfrm>
            <a:off x="685800" y="31089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Use strengths against threats (ST)</a:t>
            </a:r>
            <a:endParaRPr lang="en-US" sz="1500" dirty="0"/>
          </a:p>
        </p:txBody>
      </p:sp>
      <p:sp>
        <p:nvSpPr>
          <p:cNvPr id="11" name="Card text"/>
          <p:cNvSpPr txBox="1"/>
          <p:nvPr/>
        </p:nvSpPr>
        <p:spPr>
          <a:xfrm>
            <a:off x="685800" y="347472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Compete with the chain on quality and regulars, not price: loyalty card and reserved morning pickup.</a:t>
            </a:r>
            <a:endParaRPr lang="en-US" sz="1200" dirty="0"/>
          </a:p>
        </p:txBody>
      </p:sp>
      <p:sp>
        <p:nvSpPr>
          <p:cNvPr id="12" name="Card Minimize weaknesses and threats (WT)"/>
          <p:cNvSpPr/>
          <p:nvPr/>
        </p:nvSpPr>
        <p:spPr>
          <a:xfrm>
            <a:off x="4663440" y="288036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3" name="Card heading"/>
          <p:cNvSpPr txBox="1"/>
          <p:nvPr/>
        </p:nvSpPr>
        <p:spPr>
          <a:xfrm>
            <a:off x="4892040" y="31089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Minimize weaknesses and threats (WT)</a:t>
            </a:r>
            <a:endParaRPr lang="en-US" sz="1500" dirty="0"/>
          </a:p>
        </p:txBody>
      </p:sp>
      <p:sp>
        <p:nvSpPr>
          <p:cNvPr id="14" name="Card text"/>
          <p:cNvSpPr txBox="1"/>
          <p:nvPr/>
        </p:nvSpPr>
        <p:spPr>
          <a:xfrm>
            <a:off x="4892040" y="347472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Hire an assistant manager to take purchasing and scheduling off the owner before fixed costs double.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Actions</a:t>
            </a:r>
            <a:endParaRPr lang="en-US" sz="2600" dirty="0"/>
          </a:p>
        </p:txBody>
      </p:sp>
      <p:graphicFrame>
        <p:nvGraphicFramePr>
          <p:cNvPr id="5" name="Action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1188720"/>
                <a:gridCol w="1371600"/>
                <a:gridCol w="1828800"/>
              </a:tblGrid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Action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Owner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By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Decides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Run a 6-week farmers' market stall in Riverside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Sam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May 30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Demand test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Get three online-ordering quotes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Priya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May 9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Weakness fix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Negotiate 9 rent-free months on the Riverside unit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Sam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May 16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Go / no-go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Post assistant manager role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Priya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May 2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Capacity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Decide on the second location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Owners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Jun 20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analysis: opening a second location</dc:title>
  <dc:subject>PptxGenJS Presentation</dc:subject>
  <dc:creator>ArumSoft Learning</dc:creator>
  <cp:lastModifiedBy>ArumSoft Learning</cp:lastModifiedBy>
  <cp:revision>1</cp:revision>
  <dcterms:created xsi:type="dcterms:W3CDTF">2026-11-04T02:57:03Z</dcterms:created>
  <dcterms:modified xsi:type="dcterms:W3CDTF">2026-11-04T02:57:03Z</dcterms:modified>
</cp:coreProperties>
</file>