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charts/chart1.xml" ContentType="application/vnd.openxmlformats-officedocument.drawingml.chart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charts/chart2.xml" ContentType="application/vnd.openxmlformats-officedocument.drawingml.chart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ummary" id="{624a33dc-2904-8774-a1fd-766f8f0535c9}">
          <p14:sldIdLst>
            <p14:sldId id="256"/>
            <p14:sldId id="257"/>
          </p14:sldIdLst>
        </p14:section>
        <p14:section name="Progress" id="{caa88fa5-df35-8b52-2bec-1440d7b59262}">
          <p14:sldIdLst>
            <p14:sldId id="258"/>
            <p14:sldId id="259"/>
          </p14:sldIdLst>
        </p14:section>
        <p14:section name="Risks and money" id="{2e426036-c2c2-9a9b-ca88-085c33da2a01}">
          <p14:sldIdLst>
            <p14:sldId id="260"/>
            <p14:sldId id="261"/>
          </p14:sldIdLst>
        </p14:section>
        <p14:section name="Next" id="{fc759021-87db-ee77-f59f-8db9ae764d3d}">
          <p14:sldIdLst>
            <p14:sldId id="2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% complete, planned vs actual</a:t>
            </a:r>
          </a:p>
        </c:rich>
      </c:tx>
      <c:layout/>
      <c:overlay val="0"/>
    </c:title>
    <c:autoTitleDeleted val="0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Planned</c:v>
                </c:pt>
              </c:strCache>
            </c:strRef>
          </c:tx>
          <c:spPr>
            <a:solidFill>
              <a:srgbClr val="4C5C9C"/>
            </a:solidFill>
            <a:ln w="31750" cap="flat">
              <a:solidFill>
                <a:srgbClr val="4C5C9C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4C5C9C"/>
              </a:solidFill>
              <a:ln w="9525" cap="flat">
                <a:solidFill>
                  <a:srgbClr val="4C5C9C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W8</c:v>
                  </c:pt>
                  <c:pt idx="1">
                    <c:v>W9</c:v>
                  </c:pt>
                  <c:pt idx="2">
                    <c:v>W10</c:v>
                  </c:pt>
                  <c:pt idx="3">
                    <c:v>W11</c:v>
                  </c:pt>
                  <c:pt idx="4">
                    <c:v>W12</c:v>
                  </c:pt>
                  <c:pt idx="5">
                    <c:v>W13</c:v>
                  </c:pt>
                  <c:pt idx="6">
                    <c:v>W14</c:v>
                  </c:pt>
                </c:lvl>
              </c:multiLvlStrCache>
            </c:multiLvl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38</c:v>
                </c:pt>
                <c:pt idx="1">
                  <c:v>44</c:v>
                </c:pt>
                <c:pt idx="2">
                  <c:v>50</c:v>
                </c:pt>
                <c:pt idx="3">
                  <c:v>56</c:v>
                </c:pt>
                <c:pt idx="4">
                  <c:v>62</c:v>
                </c:pt>
                <c:pt idx="5">
                  <c:v>68</c:v>
                </c:pt>
                <c:pt idx="6">
                  <c:v>74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Actual</c:v>
                </c:pt>
              </c:strCache>
            </c:strRef>
          </c:tx>
          <c:spPr>
            <a:solidFill>
              <a:srgbClr val="1E2A5A"/>
            </a:solidFill>
            <a:ln w="31750" cap="flat">
              <a:solidFill>
                <a:srgbClr val="1E2A5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7"/>
            <c:spPr>
              <a:solidFill>
                <a:srgbClr val="1E2A5A"/>
              </a:solidFill>
              <a:ln w="9525" cap="flat">
                <a:solidFill>
                  <a:srgbClr val="1E2A5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Sheet1!$A$2:$A$8</c:f>
              <c:multiLvlStrCache>
                <c:ptCount val="7"/>
                <c:lvl>
                  <c:pt idx="0">
                    <c:v>W8</c:v>
                  </c:pt>
                  <c:pt idx="1">
                    <c:v>W9</c:v>
                  </c:pt>
                  <c:pt idx="2">
                    <c:v>W10</c:v>
                  </c:pt>
                  <c:pt idx="3">
                    <c:v>W11</c:v>
                  </c:pt>
                  <c:pt idx="4">
                    <c:v>W12</c:v>
                  </c:pt>
                  <c:pt idx="5">
                    <c:v>W13</c:v>
                  </c:pt>
                  <c:pt idx="6">
                    <c:v>W14</c:v>
                  </c:pt>
                </c:lvl>
              </c:multiLvlStrCache>
            </c:multiLvl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37</c:v>
                </c:pt>
                <c:pt idx="1">
                  <c:v>43</c:v>
                </c:pt>
                <c:pt idx="2">
                  <c:v>48</c:v>
                </c:pt>
                <c:pt idx="3">
                  <c:v>53</c:v>
                </c:pt>
                <c:pt idx="4">
                  <c:v>58</c:v>
                </c:pt>
                <c:pt idx="5">
                  <c:v>63</c:v>
                </c:pt>
                <c:pt idx="6">
                  <c:v>69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5B6670"/>
                </a:solidFill>
                <a:latin typeface="+mn-lt"/>
              </a:defRPr>
            </a:pPr>
            <a:r>
              <a:rPr sz="1200" b="0" i="0" u="none" strike="noStrike">
                <a:solidFill>
                  <a:srgbClr val="5B6670"/>
                </a:solidFill>
                <a:latin typeface="+mn-lt"/>
              </a:rPr>
              <a:t>Budget vs spent to date ($k)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Budget</c:v>
                </c:pt>
              </c:strCache>
            </c:strRef>
          </c:tx>
          <c:spPr>
            <a:solidFill>
              <a:srgbClr val="DCE1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Software</c:v>
                  </c:pt>
                  <c:pt idx="1">
                    <c:v>Integration</c:v>
                  </c:pt>
                  <c:pt idx="2">
                    <c:v>Hardware</c:v>
                  </c:pt>
                  <c:pt idx="3">
                    <c:v>Training</c:v>
                  </c:pt>
                  <c:pt idx="4">
                    <c:v>PM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180</c:v>
                </c:pt>
                <c:pt idx="1">
                  <c:v>120</c:v>
                </c:pt>
                <c:pt idx="2">
                  <c:v>95</c:v>
                </c:pt>
                <c:pt idx="3">
                  <c:v>40</c:v>
                </c:pt>
                <c:pt idx="4">
                  <c:v>65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Spent</c:v>
                </c:pt>
              </c:strCache>
            </c:strRef>
          </c:tx>
          <c:spPr>
            <a:solidFill>
              <a:srgbClr val="1E2A5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Sheet1!$A$2:$A$6</c:f>
              <c:multiLvlStrCache>
                <c:ptCount val="5"/>
                <c:lvl>
                  <c:pt idx="0">
                    <c:v>Software</c:v>
                  </c:pt>
                  <c:pt idx="1">
                    <c:v>Integration</c:v>
                  </c:pt>
                  <c:pt idx="2">
                    <c:v>Hardware</c:v>
                  </c:pt>
                  <c:pt idx="3">
                    <c:v>Training</c:v>
                  </c:pt>
                  <c:pt idx="4">
                    <c:v>PM</c:v>
                  </c:pt>
                </c:lvl>
              </c:multiLvlStrCache>
            </c:multiLvlStrRef>
          </c:cat>
          <c:val>
            <c:numRef>
              <c:f>Sheet1!$C$2:$C$6</c:f>
              <c:numCache>
                <c:formatCode>General</c:formatCode>
                <c:ptCount val="5"/>
                <c:pt idx="0">
                  <c:v>176</c:v>
                </c:pt>
                <c:pt idx="1">
                  <c:v>142</c:v>
                </c:pt>
                <c:pt idx="2">
                  <c:v>88</c:v>
                </c:pt>
                <c:pt idx="3">
                  <c:v>12</c:v>
                </c:pt>
                <c:pt idx="4">
                  <c:v>44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6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6350" cap="flat">
              <a:solidFill>
                <a:srgbClr val="E3E7EA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B6670"/>
                </a:solidFill>
                <a:latin typeface="+mn-lt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txPr>
        <a:bodyPr/>
        <a:lstStyle/>
        <a:p>
          <a:pPr>
            <a:defRPr sz="900">
              <a:solidFill>
                <a:srgbClr val="5B6670"/>
              </a:solidFill>
              <a:latin typeface="+mn-lt"/>
              <a:cs typeface="+mn-lt"/>
            </a:defRPr>
          </a:pPr>
          <a:endParaRPr lang="en-US"/>
        </a:p>
      </c:txPr>
    </c:legend>
    <c:plotVisOnly val="1"/>
    <c:dispBlanksAs val="span"/>
  </c:chart>
  <c:spPr>
    <a:noFill/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40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Title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8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Subtitle</a:t>
            </a:r>
            <a:endParaRPr lang="en-US" sz="1800" dirty="0"/>
          </a:p>
        </p:txBody>
      </p:sp>
      <p:sp>
        <p:nvSpPr>
          <p:cNvPr id="4" name="Text 0"/>
          <p:cNvSpPr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 </a:t>
            </a:r>
            <a:endParaRPr lang="en-US" sz="11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600" b="1" dirty="0">
                <a:solidFill>
                  <a:schemeClr val="tx1"/>
                </a:solidFill>
              </a:defRPr>
            </a:lvl1pPr>
          </a:lstStyle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Title</a:t>
            </a:r>
            <a:endParaRPr lang="en-US" sz="2600" dirty="0"/>
          </a:p>
        </p:txBody>
      </p:sp>
      <p:sp>
        <p:nvSpPr>
          <p:cNvPr id="3" name="Text 0"/>
          <p:cNvSpPr/>
          <p:nvPr/>
        </p:nvSpPr>
        <p:spPr>
          <a:xfrm>
            <a:off x="457200" y="4754880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chemeClr val="tx2"/>
                </a:solidFill>
              </a:rPr>
              <a:t>Harbor Logistics</a:t>
            </a:r>
            <a:endParaRPr lang="en-US" sz="9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E2A5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280160"/>
            <a:ext cx="7680960" cy="109728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3400" b="1" dirty="0">
                <a:solidFill>
                  <a:schemeClr val="bg1"/>
                </a:solidFill>
              </a:defRPr>
            </a:lvl1pPr>
          </a:lstStyle>
          <a:p>
            <a:pPr algn="l" indent="0" marL="0">
              <a:buNone/>
            </a:pPr>
            <a:r>
              <a:rPr lang="en-US" sz="3400" b="1" dirty="0">
                <a:solidFill>
                  <a:schemeClr val="bg1"/>
                </a:solidFill>
              </a:rPr>
              <a:t>Title</a:t>
            </a:r>
            <a:endParaRPr lang="en-US" sz="34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560320"/>
            <a:ext cx="7680960" cy="146304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1600" dirty="0">
                <a:solidFill>
                  <a:srgbClr val="DCE1F0"/>
                </a:solidFill>
              </a:defRPr>
            </a:lvl1pPr>
          </a:lstStyle>
          <a:p>
            <a:pPr algn="l" indent="0" marL="0">
              <a:buNone/>
            </a:pPr>
            <a:r>
              <a:rPr lang="en-US" sz="1600" dirty="0">
                <a:solidFill>
                  <a:srgbClr val="DCE1F0"/>
                </a:solidFill>
              </a:rPr>
              <a:t>Body</a:t>
            </a: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2.xml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731520" y="1463040"/>
            <a:ext cx="768096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buNone/>
            </a:pPr>
            <a:r>
              <a:rPr lang="en-US" sz="4000" b="1" dirty="0">
                <a:solidFill>
                  <a:schemeClr val="bg1"/>
                </a:solidFill>
              </a:rPr>
              <a:t>Warehouse management system rollout</a:t>
            </a:r>
            <a:endParaRPr lang="en-US" sz="4000" dirty="0"/>
          </a:p>
        </p:txBody>
      </p:sp>
      <p:sp>
        <p:nvSpPr>
          <p:cNvPr id="3" name="Text 0"/>
          <p:cNvSpPr/>
          <p:nvPr>
            <p:ph idx="101" type="body" hasCustomPrompt="1"/>
          </p:nvPr>
        </p:nvSpPr>
        <p:spPr>
          <a:xfrm>
            <a:off x="731520" y="2743200"/>
            <a:ext cx="76809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800" dirty="0">
                <a:solidFill>
                  <a:srgbClr val="DCE1F0"/>
                </a:solidFill>
              </a:rPr>
              <a:t>Weekly status report · Week 14 · May 8, 2026 · Project manager: Lena Fischer</a:t>
            </a:r>
            <a:endParaRPr lang="en-US" sz="1800" dirty="0"/>
          </a:p>
        </p:txBody>
      </p:sp>
      <p:sp>
        <p:nvSpPr>
          <p:cNvPr id="4" name="Company"/>
          <p:cNvSpPr txBox="1"/>
          <p:nvPr/>
        </p:nvSpPr>
        <p:spPr>
          <a:xfrm>
            <a:off x="731520" y="4343400"/>
            <a:ext cx="76809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1F0"/>
                </a:solidFill>
              </a:rPr>
              <a:t>Harbor Logistics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Overall status: on track, with one budget risk to watch</a:t>
            </a:r>
            <a:endParaRPr lang="en-US" sz="2600" dirty="0"/>
          </a:p>
        </p:txBody>
      </p:sp>
      <p:sp>
        <p:nvSpPr>
          <p:cNvPr id="3" name="Tile Overall"/>
          <p:cNvSpPr/>
          <p:nvPr/>
        </p:nvSpPr>
        <p:spPr>
          <a:xfrm>
            <a:off x="457200" y="1280160"/>
            <a:ext cx="2011680" cy="1371600"/>
          </a:xfrm>
          <a:prstGeom prst="roundRect">
            <a:avLst>
              <a:gd name="adj" fmla="val 5333"/>
            </a:avLst>
          </a:prstGeom>
          <a:solidFill>
            <a:schemeClr val="accent1"/>
          </a:solidFill>
          <a:ln/>
        </p:spPr>
      </p:sp>
      <p:sp>
        <p:nvSpPr>
          <p:cNvPr id="4" name="Stat"/>
          <p:cNvSpPr txBox="1"/>
          <p:nvPr/>
        </p:nvSpPr>
        <p:spPr>
          <a:xfrm>
            <a:off x="640080" y="1417320"/>
            <a:ext cx="1645920" cy="7543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chemeClr val="accent2"/>
                </a:solidFill>
              </a:rPr>
              <a:t>On track</a:t>
            </a:r>
            <a:endParaRPr lang="en-US" sz="2600" dirty="0"/>
          </a:p>
        </p:txBody>
      </p:sp>
      <p:sp>
        <p:nvSpPr>
          <p:cNvPr id="5" name="Stat label"/>
          <p:cNvSpPr txBox="1"/>
          <p:nvPr/>
        </p:nvSpPr>
        <p:spPr>
          <a:xfrm>
            <a:off x="640080" y="2130552"/>
            <a:ext cx="1645920" cy="4800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Overall</a:t>
            </a:r>
            <a:endParaRPr lang="en-US" sz="1100" dirty="0"/>
          </a:p>
        </p:txBody>
      </p:sp>
      <p:sp>
        <p:nvSpPr>
          <p:cNvPr id="6" name="KPI Schedule"/>
          <p:cNvSpPr/>
          <p:nvPr/>
        </p:nvSpPr>
        <p:spPr>
          <a:xfrm>
            <a:off x="265176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7" name="Status dot"/>
          <p:cNvSpPr/>
          <p:nvPr/>
        </p:nvSpPr>
        <p:spPr>
          <a:xfrm>
            <a:off x="2788920" y="1417320"/>
            <a:ext cx="201168" cy="201168"/>
          </a:xfrm>
          <a:prstGeom prst="ellipse">
            <a:avLst/>
          </a:prstGeom>
          <a:solidFill>
            <a:srgbClr val="177A5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06324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Schedule</a:t>
            </a:r>
            <a:endParaRPr lang="en-US" sz="1100" dirty="0"/>
          </a:p>
        </p:txBody>
      </p:sp>
      <p:sp>
        <p:nvSpPr>
          <p:cNvPr id="9" name="KPI value"/>
          <p:cNvSpPr txBox="1"/>
          <p:nvPr/>
        </p:nvSpPr>
        <p:spPr>
          <a:xfrm>
            <a:off x="278892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On track</a:t>
            </a:r>
            <a:endParaRPr lang="en-US" sz="1600" dirty="0"/>
          </a:p>
        </p:txBody>
      </p:sp>
      <p:sp>
        <p:nvSpPr>
          <p:cNvPr id="10" name="KPI note"/>
          <p:cNvSpPr txBox="1"/>
          <p:nvPr/>
        </p:nvSpPr>
        <p:spPr>
          <a:xfrm>
            <a:off x="278892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Go-live still July 13</a:t>
            </a:r>
            <a:endParaRPr lang="en-US" sz="950" dirty="0"/>
          </a:p>
        </p:txBody>
      </p:sp>
      <p:sp>
        <p:nvSpPr>
          <p:cNvPr id="11" name="KPI Budget"/>
          <p:cNvSpPr/>
          <p:nvPr/>
        </p:nvSpPr>
        <p:spPr>
          <a:xfrm>
            <a:off x="418338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2" name="Status dot"/>
          <p:cNvSpPr/>
          <p:nvPr/>
        </p:nvSpPr>
        <p:spPr>
          <a:xfrm>
            <a:off x="4320540" y="1417320"/>
            <a:ext cx="201168" cy="201168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59486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Budget</a:t>
            </a:r>
            <a:endParaRPr lang="en-US" sz="1100" dirty="0"/>
          </a:p>
        </p:txBody>
      </p:sp>
      <p:sp>
        <p:nvSpPr>
          <p:cNvPr id="14" name="KPI value"/>
          <p:cNvSpPr txBox="1"/>
          <p:nvPr/>
        </p:nvSpPr>
        <p:spPr>
          <a:xfrm>
            <a:off x="432054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At risk</a:t>
            </a:r>
            <a:endParaRPr lang="en-US" sz="1600" dirty="0"/>
          </a:p>
        </p:txBody>
      </p:sp>
      <p:sp>
        <p:nvSpPr>
          <p:cNvPr id="15" name="KPI note"/>
          <p:cNvSpPr txBox="1"/>
          <p:nvPr/>
        </p:nvSpPr>
        <p:spPr>
          <a:xfrm>
            <a:off x="432054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6% over on integration work</a:t>
            </a:r>
            <a:endParaRPr lang="en-US" sz="950" dirty="0"/>
          </a:p>
        </p:txBody>
      </p:sp>
      <p:sp>
        <p:nvSpPr>
          <p:cNvPr id="16" name="KPI Scope"/>
          <p:cNvSpPr/>
          <p:nvPr/>
        </p:nvSpPr>
        <p:spPr>
          <a:xfrm>
            <a:off x="571500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17" name="Status dot"/>
          <p:cNvSpPr/>
          <p:nvPr/>
        </p:nvSpPr>
        <p:spPr>
          <a:xfrm>
            <a:off x="5852160" y="1417320"/>
            <a:ext cx="201168" cy="201168"/>
          </a:xfrm>
          <a:prstGeom prst="ellipse">
            <a:avLst/>
          </a:prstGeom>
          <a:solidFill>
            <a:srgbClr val="177A5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612648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Scope</a:t>
            </a:r>
            <a:endParaRPr lang="en-US" sz="1100" dirty="0"/>
          </a:p>
        </p:txBody>
      </p:sp>
      <p:sp>
        <p:nvSpPr>
          <p:cNvPr id="19" name="KPI value"/>
          <p:cNvSpPr txBox="1"/>
          <p:nvPr/>
        </p:nvSpPr>
        <p:spPr>
          <a:xfrm>
            <a:off x="585216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On track</a:t>
            </a:r>
            <a:endParaRPr lang="en-US" sz="1600" dirty="0"/>
          </a:p>
        </p:txBody>
      </p:sp>
      <p:sp>
        <p:nvSpPr>
          <p:cNvPr id="20" name="KPI note"/>
          <p:cNvSpPr txBox="1"/>
          <p:nvPr/>
        </p:nvSpPr>
        <p:spPr>
          <a:xfrm>
            <a:off x="585216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No change requests this week</a:t>
            </a:r>
            <a:endParaRPr lang="en-US" sz="950" dirty="0"/>
          </a:p>
        </p:txBody>
      </p:sp>
      <p:sp>
        <p:nvSpPr>
          <p:cNvPr id="21" name="KPI Risks"/>
          <p:cNvSpPr/>
          <p:nvPr/>
        </p:nvSpPr>
        <p:spPr>
          <a:xfrm>
            <a:off x="7246620" y="1280160"/>
            <a:ext cx="1440180" cy="1371600"/>
          </a:xfrm>
          <a:prstGeom prst="roundRect">
            <a:avLst>
              <a:gd name="adj" fmla="val 5333"/>
            </a:avLst>
          </a:prstGeom>
          <a:solidFill>
            <a:schemeClr val="bg2"/>
          </a:solidFill>
          <a:ln/>
        </p:spPr>
      </p:sp>
      <p:sp>
        <p:nvSpPr>
          <p:cNvPr id="22" name="Status dot"/>
          <p:cNvSpPr/>
          <p:nvPr/>
        </p:nvSpPr>
        <p:spPr>
          <a:xfrm>
            <a:off x="7383780" y="1417320"/>
            <a:ext cx="201168" cy="201168"/>
          </a:xfrm>
          <a:prstGeom prst="ellipse">
            <a:avLst/>
          </a:prstGeom>
          <a:solidFill>
            <a:srgbClr val="B8860B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7658100" y="1389888"/>
            <a:ext cx="10058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Risks</a:t>
            </a:r>
            <a:endParaRPr lang="en-US" sz="1100" dirty="0"/>
          </a:p>
        </p:txBody>
      </p:sp>
      <p:sp>
        <p:nvSpPr>
          <p:cNvPr id="24" name="KPI value"/>
          <p:cNvSpPr txBox="1"/>
          <p:nvPr/>
        </p:nvSpPr>
        <p:spPr>
          <a:xfrm>
            <a:off x="7383780" y="1691640"/>
            <a:ext cx="11887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chemeClr val="tx1"/>
                </a:solidFill>
              </a:rPr>
              <a:t>2 open</a:t>
            </a:r>
            <a:endParaRPr lang="en-US" sz="1600" dirty="0"/>
          </a:p>
        </p:txBody>
      </p:sp>
      <p:sp>
        <p:nvSpPr>
          <p:cNvPr id="25" name="KPI note"/>
          <p:cNvSpPr txBox="1"/>
          <p:nvPr/>
        </p:nvSpPr>
        <p:spPr>
          <a:xfrm>
            <a:off x="7383780" y="2103120"/>
            <a:ext cx="1188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50" dirty="0">
                <a:solidFill>
                  <a:schemeClr val="tx2"/>
                </a:solidFill>
              </a:rPr>
              <a:t>1 high, 1 medium</a:t>
            </a:r>
            <a:endParaRPr lang="en-US" sz="950" dirty="0"/>
          </a:p>
        </p:txBody>
      </p:sp>
      <p:sp>
        <p:nvSpPr>
          <p:cNvPr id="26" name="Text 24"/>
          <p:cNvSpPr txBox="1"/>
          <p:nvPr/>
        </p:nvSpPr>
        <p:spPr>
          <a:xfrm>
            <a:off x="457200" y="2880360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Summary</a:t>
            </a:r>
            <a:endParaRPr lang="en-US" sz="1100" dirty="0"/>
          </a:p>
        </p:txBody>
      </p:sp>
      <p:sp>
        <p:nvSpPr>
          <p:cNvPr id="27" name="Summary"/>
          <p:cNvSpPr txBox="1"/>
          <p:nvPr/>
        </p:nvSpPr>
        <p:spPr>
          <a:xfrm>
            <a:off x="457200" y="3154680"/>
            <a:ext cx="82296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chemeClr val="tx1"/>
                </a:solidFill>
              </a:rPr>
              <a:t>Receiving and put-away modules passed user testing this week with 94% of test cases green. Integration with the carrier API is running two weeks behind plan because of a vendor-side change; we have added a contractor and expect to recover one week by the end of May. Budget variance is driven by that extra integration work and is within the 10% contingency.</a:t>
            </a:r>
            <a:endParaRPr lang="en-US" sz="12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Progress since last report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Done</a:t>
            </a:r>
            <a:endParaRPr lang="en-US" sz="11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08760"/>
            <a:ext cx="40233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Receiving and put-away UAT complete (94% pass; 3 defects open, none blocking)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Hired integration contractor; onboarded in two days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Pick-path optimization configured for Zone A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Training plan approved by operations</a:t>
            </a:r>
            <a:endParaRPr lang="en-US" sz="115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32918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chemeClr val="tx2"/>
                </a:solidFill>
              </a:rPr>
              <a:t>In progress</a:t>
            </a:r>
            <a:endParaRPr lang="en-US" sz="1100" dirty="0"/>
          </a:p>
        </p:txBody>
      </p:sp>
      <p:sp>
        <p:nvSpPr>
          <p:cNvPr id="6" name="Bullets"/>
          <p:cNvSpPr txBox="1"/>
          <p:nvPr/>
        </p:nvSpPr>
        <p:spPr>
          <a:xfrm>
            <a:off x="457200" y="3566160"/>
            <a:ext cx="402336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Carrier API integration (slipped from Apr 24)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Cycle-count module UAT</a:t>
            </a:r>
            <a:endParaRPr lang="en-US" sz="11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150" dirty="0">
                <a:solidFill>
                  <a:schemeClr val="tx1"/>
                </a:solidFill>
              </a:rPr>
              <a:t>Zone B pick-path configuration</a:t>
            </a:r>
            <a:endParaRPr lang="en-US" sz="1150" dirty="0"/>
          </a:p>
        </p:txBody>
      </p:sp>
      <p:graphicFrame>
        <p:nvGraphicFramePr>
          <p:cNvPr id="7" name="Chart 0" descr=""/>
          <p:cNvGraphicFramePr/>
          <p:nvPr/>
        </p:nvGraphicFramePr>
        <p:xfrm>
          <a:off x="4754880" y="1188720"/>
          <a:ext cx="393192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Milestones</a:t>
            </a:r>
            <a:endParaRPr lang="en-US" sz="2600" dirty="0"/>
          </a:p>
        </p:txBody>
      </p:sp>
      <p:graphicFrame>
        <p:nvGraphicFramePr>
          <p:cNvPr id="5" name="Milestone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3291840"/>
                <a:gridCol w="1645920"/>
                <a:gridCol w="1645920"/>
                <a:gridCol w="164592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Milestone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Planned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Forecast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b="1" dirty="0">
                          <a:solidFill>
                            <a:srgbClr val="FFFFFF"/>
                          </a:solidFill>
                        </a:rPr>
                        <a:t>Status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Design sign-off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Feb 20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Feb 20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Done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Receiving and put-away UAT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1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6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Done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Carrier API integration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Apr 24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22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A12D2D"/>
                          </a:solidFill>
                        </a:rPr>
                        <a:t>Late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Cycle-count UAT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29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May 29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On track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End-to-end test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Jun 19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On track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50" b="1" dirty="0">
                          <a:solidFill>
                            <a:srgbClr val="1C2126"/>
                          </a:solidFill>
                        </a:rPr>
                        <a:t>Go-live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Jul 13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C2126"/>
                          </a:solidFill>
                        </a:rPr>
                        <a:t>Jul 13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50" dirty="0">
                          <a:solidFill>
                            <a:srgbClr val="177A5A"/>
                          </a:solidFill>
                        </a:rPr>
                        <a:t>On track</a:t>
                      </a:r>
                      <a:endParaRPr lang="en-US" sz="11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Risks and issues</a:t>
            </a:r>
            <a:endParaRPr lang="en-US" sz="2600" dirty="0"/>
          </a:p>
        </p:txBody>
      </p:sp>
      <p:graphicFrame>
        <p:nvGraphicFramePr>
          <p:cNvPr id="6" name="Risks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280160"/>
          <a:ext cx="8229600" cy="914400"/>
        </p:xfrm>
        <a:graphic>
          <a:graphicData uri="http://schemas.openxmlformats.org/drawingml/2006/table">
            <a:tbl>
              <a:tblPr/>
              <a:tblGrid>
                <a:gridCol w="2194560"/>
                <a:gridCol w="822960"/>
                <a:gridCol w="914400"/>
                <a:gridCol w="914400"/>
                <a:gridCol w="338328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Risk / issue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Impact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Likelihood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Owner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</a:rPr>
                        <a:t>Response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E2A5A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Carrier API change delays integration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High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Occurred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P. Nair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Contractor added; weekly vendor call; fallback: manual label print for 2 weeks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Peak season starts before go-live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High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Low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L. Fischer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Go-live date fixed Jul 13; freeze scope from Jun 1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50" b="1" dirty="0">
                          <a:solidFill>
                            <a:srgbClr val="1C2126"/>
                          </a:solidFill>
                        </a:rPr>
                        <a:t>Warehouse staff training time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Medium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Medium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J. Berg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50" dirty="0">
                          <a:solidFill>
                            <a:srgbClr val="1C2126"/>
                          </a:solidFill>
                        </a:rPr>
                        <a:t>Train-the-trainer in June; floor walkers for 2 weeks after go-live</a:t>
                      </a:r>
                      <a:endParaRPr lang="en-US" sz="1050" dirty="0"/>
                    </a:p>
                  </a:txBody>
                  <a:tcPr marL="64008" marR="64008" marT="64008" marB="64008" anchor="ctr">
                    <a:lnL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3E7E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F5F7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Budget: 6% over plan, within contingency</a:t>
            </a:r>
            <a:endParaRPr lang="en-US" sz="2600" dirty="0"/>
          </a:p>
        </p:txBody>
      </p:sp>
      <p:graphicFrame>
        <p:nvGraphicFramePr>
          <p:cNvPr id="3" name="Chart 0" descr=""/>
          <p:cNvGraphicFramePr/>
          <p:nvPr/>
        </p:nvGraphicFramePr>
        <p:xfrm>
          <a:off x="457200" y="1188720"/>
          <a:ext cx="5120640" cy="338328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4" name="Tile approved budget"/>
          <p:cNvSpPr/>
          <p:nvPr/>
        </p:nvSpPr>
        <p:spPr>
          <a:xfrm>
            <a:off x="5852160" y="1188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5" name="Stat"/>
          <p:cNvSpPr txBox="1"/>
          <p:nvPr/>
        </p:nvSpPr>
        <p:spPr>
          <a:xfrm>
            <a:off x="6035040" y="1325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$500k</a:t>
            </a:r>
            <a:endParaRPr lang="en-US" sz="2200" dirty="0"/>
          </a:p>
        </p:txBody>
      </p:sp>
      <p:sp>
        <p:nvSpPr>
          <p:cNvPr id="6" name="Stat label"/>
          <p:cNvSpPr txBox="1"/>
          <p:nvPr/>
        </p:nvSpPr>
        <p:spPr>
          <a:xfrm>
            <a:off x="6035040" y="1812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approved budget</a:t>
            </a:r>
            <a:endParaRPr lang="en-US" sz="1100" dirty="0"/>
          </a:p>
        </p:txBody>
      </p:sp>
      <p:sp>
        <p:nvSpPr>
          <p:cNvPr id="7" name="Tile spent to date"/>
          <p:cNvSpPr/>
          <p:nvPr/>
        </p:nvSpPr>
        <p:spPr>
          <a:xfrm>
            <a:off x="5852160" y="2331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bg2"/>
          </a:solidFill>
          <a:ln/>
        </p:spPr>
      </p:sp>
      <p:sp>
        <p:nvSpPr>
          <p:cNvPr id="8" name="Stat"/>
          <p:cNvSpPr txBox="1"/>
          <p:nvPr/>
        </p:nvSpPr>
        <p:spPr>
          <a:xfrm>
            <a:off x="6035040" y="2468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</a:rPr>
              <a:t>$462k</a:t>
            </a:r>
            <a:endParaRPr lang="en-US" sz="2200" dirty="0"/>
          </a:p>
        </p:txBody>
      </p:sp>
      <p:sp>
        <p:nvSpPr>
          <p:cNvPr id="9" name="Stat label"/>
          <p:cNvSpPr txBox="1"/>
          <p:nvPr/>
        </p:nvSpPr>
        <p:spPr>
          <a:xfrm>
            <a:off x="6035040" y="2955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tx2"/>
                </a:solidFill>
              </a:rPr>
              <a:t>spent to date</a:t>
            </a:r>
            <a:endParaRPr lang="en-US" sz="1100" dirty="0"/>
          </a:p>
        </p:txBody>
      </p:sp>
      <p:sp>
        <p:nvSpPr>
          <p:cNvPr id="10" name="Tile forecast at completion"/>
          <p:cNvSpPr/>
          <p:nvPr/>
        </p:nvSpPr>
        <p:spPr>
          <a:xfrm>
            <a:off x="5852160" y="3474720"/>
            <a:ext cx="2834640" cy="1005840"/>
          </a:xfrm>
          <a:prstGeom prst="roundRect">
            <a:avLst>
              <a:gd name="adj" fmla="val 7273"/>
            </a:avLst>
          </a:prstGeom>
          <a:solidFill>
            <a:schemeClr val="accent1"/>
          </a:solidFill>
          <a:ln/>
        </p:spPr>
      </p:sp>
      <p:sp>
        <p:nvSpPr>
          <p:cNvPr id="11" name="Stat"/>
          <p:cNvSpPr txBox="1"/>
          <p:nvPr/>
        </p:nvSpPr>
        <p:spPr>
          <a:xfrm>
            <a:off x="6035040" y="3611880"/>
            <a:ext cx="2468880" cy="5532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2"/>
                </a:solidFill>
              </a:rPr>
              <a:t>$530k</a:t>
            </a:r>
            <a:endParaRPr lang="en-US" sz="2200" dirty="0"/>
          </a:p>
        </p:txBody>
      </p:sp>
      <p:sp>
        <p:nvSpPr>
          <p:cNvPr id="12" name="Stat label"/>
          <p:cNvSpPr txBox="1"/>
          <p:nvPr/>
        </p:nvSpPr>
        <p:spPr>
          <a:xfrm>
            <a:off x="6035040" y="4098341"/>
            <a:ext cx="2468880" cy="3520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chemeClr val="bg1"/>
                </a:solidFill>
              </a:rPr>
              <a:t>forecast at completion</a:t>
            </a:r>
            <a:endParaRPr lang="en-US" sz="11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32004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600" b="1" dirty="0">
                <a:solidFill>
                  <a:schemeClr val="tx1"/>
                </a:solidFill>
              </a:rPr>
              <a:t>Next two weeks and decisions needed</a:t>
            </a:r>
            <a:endParaRPr lang="en-US" sz="2600" dirty="0"/>
          </a:p>
        </p:txBody>
      </p:sp>
      <p:sp>
        <p:nvSpPr>
          <p:cNvPr id="3" name="Text 1"/>
          <p:cNvSpPr txBox="1"/>
          <p:nvPr/>
        </p:nvSpPr>
        <p:spPr>
          <a:xfrm>
            <a:off x="457200" y="1234440"/>
            <a:ext cx="40233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Next two weeks</a:t>
            </a:r>
            <a:endParaRPr lang="en-US" sz="1200" dirty="0"/>
          </a:p>
        </p:txBody>
      </p:sp>
      <p:sp>
        <p:nvSpPr>
          <p:cNvPr id="4" name="Bullets"/>
          <p:cNvSpPr txBox="1"/>
          <p:nvPr/>
        </p:nvSpPr>
        <p:spPr>
          <a:xfrm>
            <a:off x="457200" y="1554480"/>
            <a:ext cx="402336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Complete carrier API mapping and run first live shipment (May 15)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Cycle-count UAT with inventory team (May 18–22)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Draft go-live runbook and rollback plan</a:t>
            </a:r>
            <a:endParaRPr lang="en-US" sz="1250" dirty="0"/>
          </a:p>
          <a:p>
            <a:pPr marL="342900" indent="-342900">
              <a:spcAft>
                <a:spcPts val="600"/>
              </a:spcAft>
              <a:buSzPct val="100000"/>
              <a:buChar char="•"/>
            </a:pPr>
            <a:r>
              <a:rPr lang="en-US" sz="1250" dirty="0">
                <a:solidFill>
                  <a:schemeClr val="tx1"/>
                </a:solidFill>
              </a:rPr>
              <a:t>Confirm hardware delivery dates for Zone B scanners</a:t>
            </a:r>
            <a:endParaRPr lang="en-US" sz="1250" dirty="0"/>
          </a:p>
        </p:txBody>
      </p:sp>
      <p:sp>
        <p:nvSpPr>
          <p:cNvPr id="5" name="Text 3"/>
          <p:cNvSpPr txBox="1"/>
          <p:nvPr/>
        </p:nvSpPr>
        <p:spPr>
          <a:xfrm>
            <a:off x="4754880" y="123444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tx2"/>
                </a:solidFill>
              </a:rPr>
              <a:t>Decisions needed</a:t>
            </a:r>
            <a:endParaRPr lang="en-US" sz="1200" dirty="0"/>
          </a:p>
        </p:txBody>
      </p:sp>
      <p:sp>
        <p:nvSpPr>
          <p:cNvPr id="6" name="Decision card"/>
          <p:cNvSpPr/>
          <p:nvPr/>
        </p:nvSpPr>
        <p:spPr>
          <a:xfrm>
            <a:off x="4754880" y="1554480"/>
            <a:ext cx="3931920" cy="109728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/>
        </p:spPr>
      </p:sp>
      <p:sp>
        <p:nvSpPr>
          <p:cNvPr id="7" name="Decision"/>
          <p:cNvSpPr txBox="1"/>
          <p:nvPr/>
        </p:nvSpPr>
        <p:spPr>
          <a:xfrm>
            <a:off x="4937760" y="166420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Approve $30k contingency draw for integration contractor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Steering committee, May 12</a:t>
            </a:r>
            <a:endParaRPr lang="en-US" sz="1400" dirty="0"/>
          </a:p>
        </p:txBody>
      </p:sp>
      <p:sp>
        <p:nvSpPr>
          <p:cNvPr id="8" name="Decision card"/>
          <p:cNvSpPr/>
          <p:nvPr/>
        </p:nvSpPr>
        <p:spPr>
          <a:xfrm>
            <a:off x="4754880" y="2788920"/>
            <a:ext cx="3931920" cy="1097280"/>
          </a:xfrm>
          <a:prstGeom prst="roundRect">
            <a:avLst>
              <a:gd name="adj" fmla="val 6667"/>
            </a:avLst>
          </a:prstGeom>
          <a:solidFill>
            <a:schemeClr val="accent4"/>
          </a:solidFill>
          <a:ln/>
        </p:spPr>
      </p:sp>
      <p:sp>
        <p:nvSpPr>
          <p:cNvPr id="9" name="Decision"/>
          <p:cNvSpPr txBox="1"/>
          <p:nvPr/>
        </p:nvSpPr>
        <p:spPr>
          <a:xfrm>
            <a:off x="4937760" y="2898648"/>
            <a:ext cx="35661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</a:rPr>
              <a:t>Confirm two-week floor-walker support after go-live</a:t>
            </a:r>
            <a:endParaRPr lang="en-US" sz="1400" dirty="0"/>
          </a:p>
          <a:p>
            <a:pPr indent="0" marL="0">
              <a:buNone/>
            </a:pPr>
            <a:r>
              <a:rPr lang="en-US" sz="1050" dirty="0">
                <a:solidFill>
                  <a:schemeClr val="tx2"/>
                </a:solidFill>
              </a:rPr>
              <a:t>Operations director, May 15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229600" y="4754880"/>
            <a:ext cx="457200" cy="2286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5B6670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ArumSoft Navy">
  <a:themeElements>
    <a:clrScheme name="ArumSoft Navy">
      <a:dk1>
        <a:srgbClr val="1C2126"/>
      </a:dk1>
      <a:lt1>
        <a:srgbClr val="FFFFFF"/>
      </a:lt1>
      <a:dk2>
        <a:srgbClr val="5B6670"/>
      </a:dk2>
      <a:lt2>
        <a:srgbClr val="F3F5F7"/>
      </a:lt2>
      <a:accent1>
        <a:srgbClr val="1E2A5A"/>
      </a:accent1>
      <a:accent2>
        <a:srgbClr val="F2A93B"/>
      </a:accent2>
      <a:accent3>
        <a:srgbClr val="4C5C9C"/>
      </a:accent3>
      <a:accent4>
        <a:srgbClr val="DCE1F0"/>
      </a:accent4>
      <a:accent5>
        <a:srgbClr val="177A5A"/>
      </a:accent5>
      <a:accent6>
        <a:srgbClr val="E3E7EA"/>
      </a:accent6>
      <a:hlink>
        <a:srgbClr val="1E2A5A"/>
      </a:hlink>
      <a:folHlink>
        <a:srgbClr val="4C5C9C"/>
      </a:folHlink>
    </a:clrScheme>
    <a:fontScheme name="ArumSoft Navy">
      <a:majorFont>
        <a:latin typeface="Calibri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Warehouse management system rollout</dc:title>
  <dc:subject>PptxGenJS Presentation</dc:subject>
  <dc:creator>ArumSoft Learning</dc:creator>
  <cp:lastModifiedBy>ArumSoft Learning</cp:lastModifiedBy>
  <cp:revision>1</cp:revision>
  <dcterms:created xsi:type="dcterms:W3CDTF">2026-11-03T02:17:03Z</dcterms:created>
  <dcterms:modified xsi:type="dcterms:W3CDTF">2026-11-03T02:17:03Z</dcterms:modified>
</cp:coreProperties>
</file>