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Linear flow" id="{9b0fbe78-4935-2c37-48eb-e5b9429d034f}">
          <p14:sldIdLst>
            <p14:sldId id="256"/>
            <p14:sldId id="257"/>
            <p14:sldId id="260"/>
          </p14:sldIdLst>
        </p14:section>
        <p14:section name="Decision flow" id="{e82208f5-8175-873a-a28c-e53d9580b617}">
          <p14:sldIdLst>
            <p14:sldId id="258"/>
          </p14:sldIdLst>
        </p14:section>
        <p14:section name="Swimlanes" id="{c4e053d3-0b58-90b3-28af-e1af1864d5cb}">
          <p14:sldIdLst>
            <p14:sldId id="25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Title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Subtitle</a:t>
            </a:r>
            <a:endParaRPr lang="en-US" sz="1800" dirty="0"/>
          </a:p>
        </p:txBody>
      </p:sp>
      <p:sp>
        <p:nvSpPr>
          <p:cNvPr id="4" name="Text 0"/>
          <p:cNvSpPr/>
          <p:nvPr/>
        </p:nvSpPr>
        <p:spPr>
          <a:xfrm>
            <a:off x="731520" y="434340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CE1F0"/>
                </a:solidFill>
              </a:rPr>
              <a:t> </a:t>
            </a:r>
            <a:endParaRPr lang="en-US" sz="11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Title</a:t>
            </a:r>
            <a:endParaRPr lang="en-US" sz="26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Fathom Analytics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280160"/>
            <a:ext cx="76809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Title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560320"/>
            <a:ext cx="768096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DCE1F0"/>
                </a:solidFill>
              </a:rPr>
              <a:t>Body</a:t>
            </a: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Process flowcharts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Customer refund process and new-vendor approval · Fathom Analytics · Finance operations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Refund request: the happy path</a:t>
            </a:r>
            <a:endParaRPr lang="en-US" sz="2600" dirty="0"/>
          </a:p>
        </p:txBody>
      </p:sp>
      <p:sp>
        <p:nvSpPr>
          <p:cNvPr id="3" name="Step 1"/>
          <p:cNvSpPr/>
          <p:nvPr/>
        </p:nvSpPr>
        <p:spPr>
          <a:xfrm>
            <a:off x="457200" y="1554480"/>
            <a:ext cx="1417320" cy="914400"/>
          </a:xfrm>
          <a:prstGeom prst="roundRect">
            <a:avLst>
              <a:gd name="adj" fmla="val 10000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1554480"/>
            <a:ext cx="1417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Request</a:t>
            </a:r>
            <a:endParaRPr lang="en-US" sz="1400" dirty="0"/>
          </a:p>
        </p:txBody>
      </p:sp>
      <p:sp>
        <p:nvSpPr>
          <p:cNvPr id="5" name="Step detail"/>
          <p:cNvSpPr txBox="1"/>
          <p:nvPr/>
        </p:nvSpPr>
        <p:spPr>
          <a:xfrm>
            <a:off x="365760" y="2606040"/>
            <a:ext cx="1600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Customer submits refund form</a:t>
            </a:r>
            <a:endParaRPr lang="en-US" sz="1050" dirty="0"/>
          </a:p>
        </p:txBody>
      </p:sp>
      <p:sp>
        <p:nvSpPr>
          <p:cNvPr id="6" name="Arrow"/>
          <p:cNvSpPr/>
          <p:nvPr/>
        </p:nvSpPr>
        <p:spPr>
          <a:xfrm>
            <a:off x="1947672" y="1874520"/>
            <a:ext cx="139446" cy="274320"/>
          </a:xfrm>
          <a:prstGeom prst="rightArrow">
            <a:avLst/>
          </a:prstGeom>
          <a:solidFill>
            <a:schemeClr val="accent2"/>
          </a:solidFill>
          <a:ln/>
        </p:spPr>
      </p:sp>
      <p:sp>
        <p:nvSpPr>
          <p:cNvPr id="7" name="Step 2"/>
          <p:cNvSpPr/>
          <p:nvPr/>
        </p:nvSpPr>
        <p:spPr>
          <a:xfrm>
            <a:off x="2160270" y="1554480"/>
            <a:ext cx="1417320" cy="9144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2160270" y="1554480"/>
            <a:ext cx="1417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Verify</a:t>
            </a:r>
            <a:endParaRPr lang="en-US" sz="1400" dirty="0"/>
          </a:p>
        </p:txBody>
      </p:sp>
      <p:sp>
        <p:nvSpPr>
          <p:cNvPr id="9" name="Step detail"/>
          <p:cNvSpPr txBox="1"/>
          <p:nvPr/>
        </p:nvSpPr>
        <p:spPr>
          <a:xfrm>
            <a:off x="2068830" y="2606040"/>
            <a:ext cx="1600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Support checks order and policy</a:t>
            </a:r>
            <a:endParaRPr lang="en-US" sz="1050" dirty="0"/>
          </a:p>
        </p:txBody>
      </p:sp>
      <p:sp>
        <p:nvSpPr>
          <p:cNvPr id="10" name="Arrow"/>
          <p:cNvSpPr/>
          <p:nvPr/>
        </p:nvSpPr>
        <p:spPr>
          <a:xfrm>
            <a:off x="3650742" y="1874520"/>
            <a:ext cx="139446" cy="274320"/>
          </a:xfrm>
          <a:prstGeom prst="rightArrow">
            <a:avLst/>
          </a:prstGeom>
          <a:solidFill>
            <a:schemeClr val="accent2"/>
          </a:solidFill>
          <a:ln/>
        </p:spPr>
      </p:sp>
      <p:sp>
        <p:nvSpPr>
          <p:cNvPr id="11" name="Step 3"/>
          <p:cNvSpPr/>
          <p:nvPr/>
        </p:nvSpPr>
        <p:spPr>
          <a:xfrm>
            <a:off x="3863340" y="1554480"/>
            <a:ext cx="1417320" cy="9144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63340" y="1554480"/>
            <a:ext cx="1417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Approve</a:t>
            </a:r>
            <a:endParaRPr lang="en-US" sz="1400" dirty="0"/>
          </a:p>
        </p:txBody>
      </p:sp>
      <p:sp>
        <p:nvSpPr>
          <p:cNvPr id="13" name="Step detail"/>
          <p:cNvSpPr txBox="1"/>
          <p:nvPr/>
        </p:nvSpPr>
        <p:spPr>
          <a:xfrm>
            <a:off x="3771900" y="2606040"/>
            <a:ext cx="1600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Manager approves over $500</a:t>
            </a:r>
            <a:endParaRPr lang="en-US" sz="1050" dirty="0"/>
          </a:p>
        </p:txBody>
      </p:sp>
      <p:sp>
        <p:nvSpPr>
          <p:cNvPr id="14" name="Arrow"/>
          <p:cNvSpPr/>
          <p:nvPr/>
        </p:nvSpPr>
        <p:spPr>
          <a:xfrm>
            <a:off x="5353812" y="1874520"/>
            <a:ext cx="139446" cy="274320"/>
          </a:xfrm>
          <a:prstGeom prst="rightArrow">
            <a:avLst/>
          </a:prstGeom>
          <a:solidFill>
            <a:schemeClr val="accent2"/>
          </a:solidFill>
          <a:ln/>
        </p:spPr>
      </p:sp>
      <p:sp>
        <p:nvSpPr>
          <p:cNvPr id="15" name="Step 4"/>
          <p:cNvSpPr/>
          <p:nvPr/>
        </p:nvSpPr>
        <p:spPr>
          <a:xfrm>
            <a:off x="5566410" y="1554480"/>
            <a:ext cx="1417320" cy="9144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5566410" y="1554480"/>
            <a:ext cx="1417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Refund</a:t>
            </a:r>
            <a:endParaRPr lang="en-US" sz="1400" dirty="0"/>
          </a:p>
        </p:txBody>
      </p:sp>
      <p:sp>
        <p:nvSpPr>
          <p:cNvPr id="17" name="Step detail"/>
          <p:cNvSpPr txBox="1"/>
          <p:nvPr/>
        </p:nvSpPr>
        <p:spPr>
          <a:xfrm>
            <a:off x="5474970" y="2606040"/>
            <a:ext cx="1600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Finance issues refund in 3 days</a:t>
            </a:r>
            <a:endParaRPr lang="en-US" sz="1050" dirty="0"/>
          </a:p>
        </p:txBody>
      </p:sp>
      <p:sp>
        <p:nvSpPr>
          <p:cNvPr id="18" name="Arrow"/>
          <p:cNvSpPr/>
          <p:nvPr/>
        </p:nvSpPr>
        <p:spPr>
          <a:xfrm>
            <a:off x="7056882" y="1874520"/>
            <a:ext cx="139446" cy="274320"/>
          </a:xfrm>
          <a:prstGeom prst="rightArrow">
            <a:avLst/>
          </a:prstGeom>
          <a:solidFill>
            <a:schemeClr val="accent2"/>
          </a:solidFill>
          <a:ln/>
        </p:spPr>
      </p:sp>
      <p:sp>
        <p:nvSpPr>
          <p:cNvPr id="19" name="Step 5"/>
          <p:cNvSpPr/>
          <p:nvPr/>
        </p:nvSpPr>
        <p:spPr>
          <a:xfrm>
            <a:off x="7269480" y="1554480"/>
            <a:ext cx="1417320" cy="914400"/>
          </a:xfrm>
          <a:prstGeom prst="roundRect">
            <a:avLst>
              <a:gd name="adj" fmla="val 10000"/>
            </a:avLst>
          </a:prstGeom>
          <a:solidFill>
            <a:schemeClr val="accent1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7269480" y="1554480"/>
            <a:ext cx="1417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Close</a:t>
            </a:r>
            <a:endParaRPr lang="en-US" sz="1400" dirty="0"/>
          </a:p>
        </p:txBody>
      </p:sp>
      <p:sp>
        <p:nvSpPr>
          <p:cNvPr id="21" name="Step detail"/>
          <p:cNvSpPr txBox="1"/>
          <p:nvPr/>
        </p:nvSpPr>
        <p:spPr>
          <a:xfrm>
            <a:off x="7178040" y="2606040"/>
            <a:ext cx="1600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Customer notified, ticket closed</a:t>
            </a:r>
            <a:endParaRPr lang="en-US" sz="1050" dirty="0"/>
          </a:p>
        </p:txBody>
      </p:sp>
      <p:sp>
        <p:nvSpPr>
          <p:cNvPr id="22" name="Legend"/>
          <p:cNvSpPr txBox="1"/>
          <p:nvPr/>
        </p:nvSpPr>
        <p:spPr>
          <a:xfrm>
            <a:off x="457200" y="38404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accent1"/>
                </a:solidFill>
              </a:rPr>
              <a:t>Average cycle time: 4.2 days (target: 3).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Refund request with decisions</a:t>
            </a:r>
            <a:endParaRPr lang="en-US" sz="2600" dirty="0"/>
          </a:p>
        </p:txBody>
      </p:sp>
      <p:sp>
        <p:nvSpPr>
          <p:cNvPr id="3" name="Node a"/>
          <p:cNvSpPr/>
          <p:nvPr/>
        </p:nvSpPr>
        <p:spPr>
          <a:xfrm>
            <a:off x="365760" y="2331720"/>
            <a:ext cx="1325880" cy="685800"/>
          </a:xfrm>
          <a:prstGeom prst="roundRect">
            <a:avLst>
              <a:gd name="adj" fmla="val 4666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38912" y="2331720"/>
            <a:ext cx="117957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Refund request received</a:t>
            </a:r>
            <a:endParaRPr lang="en-US" sz="1100" dirty="0"/>
          </a:p>
        </p:txBody>
      </p:sp>
      <p:sp>
        <p:nvSpPr>
          <p:cNvPr id="5" name="Node b"/>
          <p:cNvSpPr/>
          <p:nvPr/>
        </p:nvSpPr>
        <p:spPr>
          <a:xfrm>
            <a:off x="1920240" y="2331720"/>
            <a:ext cx="1417320" cy="68580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993392" y="2331720"/>
            <a:ext cx="127101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Verify order and policy</a:t>
            </a:r>
            <a:endParaRPr lang="en-US" sz="1100" dirty="0"/>
          </a:p>
        </p:txBody>
      </p:sp>
      <p:sp>
        <p:nvSpPr>
          <p:cNvPr id="7" name="Node c"/>
          <p:cNvSpPr/>
          <p:nvPr/>
        </p:nvSpPr>
        <p:spPr>
          <a:xfrm>
            <a:off x="3566160" y="2331720"/>
            <a:ext cx="1554480" cy="914400"/>
          </a:xfrm>
          <a:prstGeom prst="diamond">
            <a:avLst>
              <a:gd name="adj" fmla="val 8000"/>
            </a:avLst>
          </a:prstGeom>
          <a:solidFill>
            <a:schemeClr val="accent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3749040" y="2331720"/>
            <a:ext cx="1188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Within policy?</a:t>
            </a:r>
            <a:endParaRPr lang="en-US" sz="1050" dirty="0"/>
          </a:p>
        </p:txBody>
      </p:sp>
      <p:sp>
        <p:nvSpPr>
          <p:cNvPr id="9" name="Node d"/>
          <p:cNvSpPr/>
          <p:nvPr/>
        </p:nvSpPr>
        <p:spPr>
          <a:xfrm>
            <a:off x="5394960" y="2331720"/>
            <a:ext cx="1554480" cy="914400"/>
          </a:xfrm>
          <a:prstGeom prst="diamond">
            <a:avLst>
              <a:gd name="adj" fmla="val 8000"/>
            </a:avLst>
          </a:prstGeom>
          <a:solidFill>
            <a:schemeClr val="accent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5577840" y="2331720"/>
            <a:ext cx="1188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Amount over $500?</a:t>
            </a:r>
            <a:endParaRPr lang="en-US" sz="1050" dirty="0"/>
          </a:p>
        </p:txBody>
      </p:sp>
      <p:sp>
        <p:nvSpPr>
          <p:cNvPr id="11" name="Node e"/>
          <p:cNvSpPr/>
          <p:nvPr/>
        </p:nvSpPr>
        <p:spPr>
          <a:xfrm>
            <a:off x="5440680" y="1188720"/>
            <a:ext cx="1463040" cy="68580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513832" y="1188720"/>
            <a:ext cx="13167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Manager approves</a:t>
            </a:r>
            <a:endParaRPr lang="en-US" sz="1100" dirty="0"/>
          </a:p>
        </p:txBody>
      </p:sp>
      <p:sp>
        <p:nvSpPr>
          <p:cNvPr id="13" name="Node f"/>
          <p:cNvSpPr/>
          <p:nvPr/>
        </p:nvSpPr>
        <p:spPr>
          <a:xfrm>
            <a:off x="7269480" y="2331720"/>
            <a:ext cx="1417320" cy="68580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342632" y="2331720"/>
            <a:ext cx="127101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Finance issues refund</a:t>
            </a:r>
            <a:endParaRPr lang="en-US" sz="1100" dirty="0"/>
          </a:p>
        </p:txBody>
      </p:sp>
      <p:sp>
        <p:nvSpPr>
          <p:cNvPr id="15" name="Node g"/>
          <p:cNvSpPr/>
          <p:nvPr/>
        </p:nvSpPr>
        <p:spPr>
          <a:xfrm>
            <a:off x="3611880" y="3749040"/>
            <a:ext cx="1463040" cy="685800"/>
          </a:xfrm>
          <a:prstGeom prst="roundRect">
            <a:avLst>
              <a:gd name="adj" fmla="val 4666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685032" y="3749040"/>
            <a:ext cx="13167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Decline with reason</a:t>
            </a:r>
            <a:endParaRPr lang="en-US" sz="1100" dirty="0"/>
          </a:p>
        </p:txBody>
      </p:sp>
      <p:sp>
        <p:nvSpPr>
          <p:cNvPr id="17" name="Edge"/>
          <p:cNvSpPr/>
          <p:nvPr/>
        </p:nvSpPr>
        <p:spPr>
          <a:xfrm>
            <a:off x="1691640" y="2674620"/>
            <a:ext cx="228600" cy="914"/>
          </a:xfrm>
          <a:prstGeom prst="line">
            <a:avLst/>
          </a:prstGeom>
          <a:noFill/>
          <a:ln w="1905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18" name="Edge"/>
          <p:cNvSpPr/>
          <p:nvPr/>
        </p:nvSpPr>
        <p:spPr>
          <a:xfrm>
            <a:off x="3337560" y="2674620"/>
            <a:ext cx="228600" cy="114300"/>
          </a:xfrm>
          <a:prstGeom prst="line">
            <a:avLst/>
          </a:prstGeom>
          <a:noFill/>
          <a:ln w="1905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19" name="Edge"/>
          <p:cNvSpPr/>
          <p:nvPr/>
        </p:nvSpPr>
        <p:spPr>
          <a:xfrm>
            <a:off x="5120640" y="2788920"/>
            <a:ext cx="274320" cy="914"/>
          </a:xfrm>
          <a:prstGeom prst="line">
            <a:avLst/>
          </a:prstGeom>
          <a:noFill/>
          <a:ln w="1905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20" name="Text 18"/>
          <p:cNvSpPr txBox="1"/>
          <p:nvPr/>
        </p:nvSpPr>
        <p:spPr>
          <a:xfrm>
            <a:off x="5120640" y="2441448"/>
            <a:ext cx="274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accent1"/>
                </a:solidFill>
              </a:rPr>
              <a:t>Yes</a:t>
            </a:r>
            <a:endParaRPr lang="en-US" sz="900" dirty="0"/>
          </a:p>
        </p:txBody>
      </p:sp>
      <p:sp>
        <p:nvSpPr>
          <p:cNvPr id="21" name="Edge"/>
          <p:cNvSpPr/>
          <p:nvPr/>
        </p:nvSpPr>
        <p:spPr>
          <a:xfrm>
            <a:off x="4343400" y="3246120"/>
            <a:ext cx="914" cy="502920"/>
          </a:xfrm>
          <a:prstGeom prst="line">
            <a:avLst/>
          </a:prstGeom>
          <a:noFill/>
          <a:ln w="1905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22" name="Text 20"/>
          <p:cNvSpPr txBox="1"/>
          <p:nvPr/>
        </p:nvSpPr>
        <p:spPr>
          <a:xfrm>
            <a:off x="4398264" y="3378708"/>
            <a:ext cx="640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No</a:t>
            </a:r>
            <a:endParaRPr lang="en-US" sz="950" dirty="0"/>
          </a:p>
        </p:txBody>
      </p:sp>
      <p:sp>
        <p:nvSpPr>
          <p:cNvPr id="23" name="Edge"/>
          <p:cNvSpPr/>
          <p:nvPr/>
        </p:nvSpPr>
        <p:spPr>
          <a:xfrm flipV="1">
            <a:off x="6172200" y="1874520"/>
            <a:ext cx="914" cy="457200"/>
          </a:xfrm>
          <a:prstGeom prst="line">
            <a:avLst/>
          </a:prstGeom>
          <a:noFill/>
          <a:ln w="1905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24" name="Text 22"/>
          <p:cNvSpPr txBox="1"/>
          <p:nvPr/>
        </p:nvSpPr>
        <p:spPr>
          <a:xfrm>
            <a:off x="6227064" y="1984248"/>
            <a:ext cx="640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Yes</a:t>
            </a:r>
            <a:endParaRPr lang="en-US" sz="950" dirty="0"/>
          </a:p>
        </p:txBody>
      </p:sp>
      <p:sp>
        <p:nvSpPr>
          <p:cNvPr id="25" name="Edge"/>
          <p:cNvSpPr/>
          <p:nvPr/>
        </p:nvSpPr>
        <p:spPr>
          <a:xfrm>
            <a:off x="6903720" y="1531620"/>
            <a:ext cx="365760" cy="1143000"/>
          </a:xfrm>
          <a:prstGeom prst="line">
            <a:avLst/>
          </a:prstGeom>
          <a:noFill/>
          <a:ln w="1905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26" name="Edge"/>
          <p:cNvSpPr/>
          <p:nvPr/>
        </p:nvSpPr>
        <p:spPr>
          <a:xfrm flipV="1">
            <a:off x="6949440" y="2674620"/>
            <a:ext cx="320040" cy="114300"/>
          </a:xfrm>
          <a:prstGeom prst="line">
            <a:avLst/>
          </a:prstGeom>
          <a:noFill/>
          <a:ln w="1905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27" name="Text 25"/>
          <p:cNvSpPr txBox="1"/>
          <p:nvPr/>
        </p:nvSpPr>
        <p:spPr>
          <a:xfrm>
            <a:off x="6949440" y="2384298"/>
            <a:ext cx="320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accent1"/>
                </a:solidFill>
              </a:rPr>
              <a:t>No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New-vendor approval by team</a:t>
            </a:r>
            <a:endParaRPr lang="en-US" sz="2600" dirty="0"/>
          </a:p>
        </p:txBody>
      </p:sp>
      <p:sp>
        <p:nvSpPr>
          <p:cNvPr id="3" name="Lane Requester"/>
          <p:cNvSpPr/>
          <p:nvPr/>
        </p:nvSpPr>
        <p:spPr>
          <a:xfrm>
            <a:off x="457200" y="1188720"/>
            <a:ext cx="8229600" cy="73152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57200" y="1188720"/>
            <a:ext cx="1097280" cy="73152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457200" y="1188720"/>
            <a:ext cx="1097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Requester</a:t>
            </a:r>
            <a:endParaRPr lang="en-US" sz="1100" dirty="0"/>
          </a:p>
        </p:txBody>
      </p:sp>
      <p:sp>
        <p:nvSpPr>
          <p:cNvPr id="6" name="Lane Procurement"/>
          <p:cNvSpPr/>
          <p:nvPr/>
        </p:nvSpPr>
        <p:spPr>
          <a:xfrm>
            <a:off x="457200" y="1920240"/>
            <a:ext cx="8229600" cy="73152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7200" y="1920240"/>
            <a:ext cx="1097280" cy="73152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57200" y="1920240"/>
            <a:ext cx="1097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Procurement</a:t>
            </a:r>
            <a:endParaRPr lang="en-US" sz="1100" dirty="0"/>
          </a:p>
        </p:txBody>
      </p:sp>
      <p:sp>
        <p:nvSpPr>
          <p:cNvPr id="9" name="Lane Finance"/>
          <p:cNvSpPr/>
          <p:nvPr/>
        </p:nvSpPr>
        <p:spPr>
          <a:xfrm>
            <a:off x="457200" y="2651760"/>
            <a:ext cx="8229600" cy="73152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7200" y="2651760"/>
            <a:ext cx="1097280" cy="73152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57200" y="2651760"/>
            <a:ext cx="1097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Finance</a:t>
            </a:r>
            <a:endParaRPr lang="en-US" sz="1100" dirty="0"/>
          </a:p>
        </p:txBody>
      </p:sp>
      <p:sp>
        <p:nvSpPr>
          <p:cNvPr id="12" name="Lane Legal"/>
          <p:cNvSpPr/>
          <p:nvPr/>
        </p:nvSpPr>
        <p:spPr>
          <a:xfrm>
            <a:off x="457200" y="3383280"/>
            <a:ext cx="8229600" cy="73152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7200" y="3383280"/>
            <a:ext cx="1097280" cy="73152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457200" y="3383280"/>
            <a:ext cx="1097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Legal</a:t>
            </a:r>
            <a:endParaRPr lang="en-US" sz="1100" dirty="0"/>
          </a:p>
        </p:txBody>
      </p:sp>
      <p:sp>
        <p:nvSpPr>
          <p:cNvPr id="15" name="Task"/>
          <p:cNvSpPr/>
          <p:nvPr/>
        </p:nvSpPr>
        <p:spPr>
          <a:xfrm>
            <a:off x="1645920" y="1280160"/>
            <a:ext cx="914400" cy="548640"/>
          </a:xfrm>
          <a:prstGeom prst="roundRect">
            <a:avLst>
              <a:gd name="adj" fmla="val 10000"/>
            </a:avLst>
          </a:prstGeom>
          <a:solidFill>
            <a:schemeClr val="accent2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673352" y="1280160"/>
            <a:ext cx="8595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chemeClr val="tx1"/>
                </a:solidFill>
              </a:rPr>
              <a:t>Submit vendor request</a:t>
            </a:r>
            <a:endParaRPr lang="en-US" sz="850" dirty="0"/>
          </a:p>
        </p:txBody>
      </p:sp>
      <p:sp>
        <p:nvSpPr>
          <p:cNvPr id="17" name="Task"/>
          <p:cNvSpPr/>
          <p:nvPr/>
        </p:nvSpPr>
        <p:spPr>
          <a:xfrm>
            <a:off x="2651760" y="2011680"/>
            <a:ext cx="914400" cy="548640"/>
          </a:xfrm>
          <a:prstGeom prst="roundRect">
            <a:avLst>
              <a:gd name="adj" fmla="val 10000"/>
            </a:avLst>
          </a:prstGeom>
          <a:solidFill>
            <a:schemeClr val="accent4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2679192" y="2011680"/>
            <a:ext cx="8595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chemeClr val="tx1"/>
                </a:solidFill>
              </a:rPr>
              <a:t>Check for existing vendor</a:t>
            </a:r>
            <a:endParaRPr lang="en-US" sz="850" dirty="0"/>
          </a:p>
        </p:txBody>
      </p:sp>
      <p:sp>
        <p:nvSpPr>
          <p:cNvPr id="19" name="Flow"/>
          <p:cNvSpPr/>
          <p:nvPr/>
        </p:nvSpPr>
        <p:spPr>
          <a:xfrm>
            <a:off x="2560320" y="1554480"/>
            <a:ext cx="91440" cy="731520"/>
          </a:xfrm>
          <a:prstGeom prst="line">
            <a:avLst/>
          </a:prstGeom>
          <a:noFill/>
          <a:ln w="15875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20" name="Task"/>
          <p:cNvSpPr/>
          <p:nvPr/>
        </p:nvSpPr>
        <p:spPr>
          <a:xfrm>
            <a:off x="3657600" y="2011680"/>
            <a:ext cx="914400" cy="548640"/>
          </a:xfrm>
          <a:prstGeom prst="roundRect">
            <a:avLst>
              <a:gd name="adj" fmla="val 10000"/>
            </a:avLst>
          </a:prstGeom>
          <a:solidFill>
            <a:schemeClr val="accent4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3685032" y="2011680"/>
            <a:ext cx="8595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chemeClr val="tx1"/>
                </a:solidFill>
              </a:rPr>
              <a:t>Collect W-9 and bank details</a:t>
            </a:r>
            <a:endParaRPr lang="en-US" sz="850" dirty="0"/>
          </a:p>
        </p:txBody>
      </p:sp>
      <p:sp>
        <p:nvSpPr>
          <p:cNvPr id="22" name="Flow"/>
          <p:cNvSpPr/>
          <p:nvPr/>
        </p:nvSpPr>
        <p:spPr>
          <a:xfrm>
            <a:off x="3566160" y="2286000"/>
            <a:ext cx="91440" cy="914"/>
          </a:xfrm>
          <a:prstGeom prst="line">
            <a:avLst/>
          </a:prstGeom>
          <a:noFill/>
          <a:ln w="15875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23" name="Task"/>
          <p:cNvSpPr/>
          <p:nvPr/>
        </p:nvSpPr>
        <p:spPr>
          <a:xfrm>
            <a:off x="4663440" y="2743200"/>
            <a:ext cx="914400" cy="548640"/>
          </a:xfrm>
          <a:prstGeom prst="roundRect">
            <a:avLst>
              <a:gd name="adj" fmla="val 10000"/>
            </a:avLst>
          </a:prstGeom>
          <a:solidFill>
            <a:schemeClr val="accent4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4690872" y="2743200"/>
            <a:ext cx="8595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chemeClr val="tx1"/>
                </a:solidFill>
              </a:rPr>
              <a:t>Credit and sanctions check</a:t>
            </a:r>
            <a:endParaRPr lang="en-US" sz="850" dirty="0"/>
          </a:p>
        </p:txBody>
      </p:sp>
      <p:sp>
        <p:nvSpPr>
          <p:cNvPr id="25" name="Flow"/>
          <p:cNvSpPr/>
          <p:nvPr/>
        </p:nvSpPr>
        <p:spPr>
          <a:xfrm>
            <a:off x="4572000" y="2286000"/>
            <a:ext cx="91440" cy="731520"/>
          </a:xfrm>
          <a:prstGeom prst="line">
            <a:avLst/>
          </a:prstGeom>
          <a:noFill/>
          <a:ln w="15875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26" name="Task"/>
          <p:cNvSpPr/>
          <p:nvPr/>
        </p:nvSpPr>
        <p:spPr>
          <a:xfrm>
            <a:off x="5669280" y="3474720"/>
            <a:ext cx="914400" cy="548640"/>
          </a:xfrm>
          <a:prstGeom prst="roundRect">
            <a:avLst>
              <a:gd name="adj" fmla="val 10000"/>
            </a:avLst>
          </a:prstGeom>
          <a:solidFill>
            <a:schemeClr val="accent4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5696712" y="3474720"/>
            <a:ext cx="8595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chemeClr val="tx1"/>
                </a:solidFill>
              </a:rPr>
              <a:t>Contract review (if over $25k)</a:t>
            </a:r>
            <a:endParaRPr lang="en-US" sz="850" dirty="0"/>
          </a:p>
        </p:txBody>
      </p:sp>
      <p:sp>
        <p:nvSpPr>
          <p:cNvPr id="28" name="Flow"/>
          <p:cNvSpPr/>
          <p:nvPr/>
        </p:nvSpPr>
        <p:spPr>
          <a:xfrm>
            <a:off x="5577840" y="3017520"/>
            <a:ext cx="91440" cy="731520"/>
          </a:xfrm>
          <a:prstGeom prst="line">
            <a:avLst/>
          </a:prstGeom>
          <a:noFill/>
          <a:ln w="15875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29" name="Task"/>
          <p:cNvSpPr/>
          <p:nvPr/>
        </p:nvSpPr>
        <p:spPr>
          <a:xfrm>
            <a:off x="6675120" y="2743200"/>
            <a:ext cx="914400" cy="548640"/>
          </a:xfrm>
          <a:prstGeom prst="roundRect">
            <a:avLst>
              <a:gd name="adj" fmla="val 10000"/>
            </a:avLst>
          </a:prstGeom>
          <a:solidFill>
            <a:schemeClr val="accent4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6702552" y="2743200"/>
            <a:ext cx="8595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chemeClr val="tx1"/>
                </a:solidFill>
              </a:rPr>
              <a:t>Create vendor in ERP</a:t>
            </a:r>
            <a:endParaRPr lang="en-US" sz="850" dirty="0"/>
          </a:p>
        </p:txBody>
      </p:sp>
      <p:sp>
        <p:nvSpPr>
          <p:cNvPr id="31" name="Flow"/>
          <p:cNvSpPr/>
          <p:nvPr/>
        </p:nvSpPr>
        <p:spPr>
          <a:xfrm flipV="1">
            <a:off x="6583680" y="3017520"/>
            <a:ext cx="91440" cy="731520"/>
          </a:xfrm>
          <a:prstGeom prst="line">
            <a:avLst/>
          </a:prstGeom>
          <a:noFill/>
          <a:ln w="15875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32" name="Task"/>
          <p:cNvSpPr/>
          <p:nvPr/>
        </p:nvSpPr>
        <p:spPr>
          <a:xfrm>
            <a:off x="7680960" y="1280160"/>
            <a:ext cx="914400" cy="548640"/>
          </a:xfrm>
          <a:prstGeom prst="roundRect">
            <a:avLst>
              <a:gd name="adj" fmla="val 10000"/>
            </a:avLst>
          </a:prstGeom>
          <a:solidFill>
            <a:schemeClr val="accent2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7708392" y="1280160"/>
            <a:ext cx="8595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chemeClr val="tx1"/>
                </a:solidFill>
              </a:rPr>
              <a:t>Vendor ready to use</a:t>
            </a:r>
            <a:endParaRPr lang="en-US" sz="850" dirty="0"/>
          </a:p>
        </p:txBody>
      </p:sp>
      <p:sp>
        <p:nvSpPr>
          <p:cNvPr id="34" name="Flow"/>
          <p:cNvSpPr/>
          <p:nvPr/>
        </p:nvSpPr>
        <p:spPr>
          <a:xfrm flipV="1">
            <a:off x="7589520" y="1554480"/>
            <a:ext cx="91440" cy="1463040"/>
          </a:xfrm>
          <a:prstGeom prst="line">
            <a:avLst/>
          </a:prstGeom>
          <a:noFill/>
          <a:ln w="15875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35" name="Note"/>
          <p:cNvSpPr txBox="1"/>
          <p:nvPr/>
        </p:nvSpPr>
        <p:spPr>
          <a:xfrm>
            <a:off x="457200" y="42062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Typical duration: 6 business days. Legal review adds 5 days when triggered.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Shapes and what they mean</a:t>
            </a:r>
            <a:endParaRPr lang="en-US" sz="2600" dirty="0"/>
          </a:p>
        </p:txBody>
      </p:sp>
      <p:graphicFrame>
        <p:nvGraphicFramePr>
          <p:cNvPr id="6" name="Legend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3291840"/>
                <a:gridCol w="2743200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Shape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Meaning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Example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Rounded rectangle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Start or end of the process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Request received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Rectangle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A step or action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Verify order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Diamond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A decision with labeled exits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Within policy?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Arrow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Direction of flow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Yes / No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Swimlane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Who does the step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Finance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umSoft Navy">
  <a:themeElements>
    <a:clrScheme name="ArumSoft Navy">
      <a:dk1>
        <a:srgbClr val="1C2126"/>
      </a:dk1>
      <a:lt1>
        <a:srgbClr val="FFFFFF"/>
      </a:lt1>
      <a:dk2>
        <a:srgbClr val="5B6670"/>
      </a:dk2>
      <a:lt2>
        <a:srgbClr val="F3F5F7"/>
      </a:lt2>
      <a:accent1>
        <a:srgbClr val="1E2A5A"/>
      </a:accent1>
      <a:accent2>
        <a:srgbClr val="F2A93B"/>
      </a:accent2>
      <a:accent3>
        <a:srgbClr val="4C5C9C"/>
      </a:accent3>
      <a:accent4>
        <a:srgbClr val="DCE1F0"/>
      </a:accent4>
      <a:accent5>
        <a:srgbClr val="177A5A"/>
      </a:accent5>
      <a:accent6>
        <a:srgbClr val="E3E7EA"/>
      </a:accent6>
      <a:hlink>
        <a:srgbClr val="1E2A5A"/>
      </a:hlink>
      <a:folHlink>
        <a:srgbClr val="4C5C9C"/>
      </a:folHlink>
    </a:clrScheme>
    <a:fontScheme name="ArumSoft Navy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 flowcharts</dc:title>
  <dc:subject>PptxGenJS Presentation</dc:subject>
  <dc:creator>ArumSoft Learning</dc:creator>
  <cp:lastModifiedBy>ArumSoft Learning</cp:lastModifiedBy>
  <cp:revision>1</cp:revision>
  <dcterms:created xsi:type="dcterms:W3CDTF">2026-11-04T02:58:39Z</dcterms:created>
  <dcterms:modified xsi:type="dcterms:W3CDTF">2026-11-04T02:58:39Z</dcterms:modified>
</cp:coreProperties>
</file>