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4d5c9ce0-9885-c941-4bdf-5d8f62e6ee62}">
          <p14:sldIdLst>
            <p14:sldId id="256"/>
            <p14:sldId id="257"/>
          </p14:sldIdLst>
        </p14:section>
        <p14:section name="Objectives" id="{ebd2ebf8-7296-b70b-d525-15e102a2b981}">
          <p14:sldIdLst>
            <p14:sldId id="258"/>
            <p14:sldId id="259"/>
            <p14:sldId id="260"/>
          </p14:sldIdLst>
        </p14:section>
        <p14:section name="KPIs" id="{43b92fe8-424b-7d32-67f1-200e97159198}">
          <p14:sldIdLst>
            <p14:sldId id="261"/>
          </p14:sldIdLst>
        </p14:section>
        <p14:section name="Decisions" id="{642779a6-2e86-b90c-47ea-dc9719b9e51e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No-show rate (%)</c:v>
                </c:pt>
              </c:strCache>
            </c:strRef>
          </c:tx>
          <c:spPr>
            <a:solidFill>
              <a:srgbClr val="F2A93B"/>
            </a:solidFill>
            <a:ln w="31750" cap="flat">
              <a:solidFill>
                <a:srgbClr val="F2A93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2A93B"/>
              </a:solidFill>
              <a:ln w="9525" cap="flat">
                <a:solidFill>
                  <a:srgbClr val="F2A93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</c:v>
                </c:pt>
                <c:pt idx="1">
                  <c:v>13.5</c:v>
                </c:pt>
                <c:pt idx="2">
                  <c:v>13</c:v>
                </c:pt>
                <c:pt idx="3">
                  <c:v>12.2</c:v>
                </c:pt>
                <c:pt idx="4">
                  <c:v>11.6</c:v>
                </c:pt>
                <c:pt idx="5">
                  <c:v>11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Urgent seen in 48h (%)</c:v>
                </c:pt>
              </c:strCache>
            </c:strRef>
          </c:tx>
          <c:spPr>
            <a:solidFill>
              <a:srgbClr val="1E2A5A"/>
            </a:solidFill>
            <a:ln w="31750" cap="flat">
              <a:solidFill>
                <a:srgbClr val="1E2A5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E2A5A"/>
              </a:solidFill>
              <a:ln w="9525" cap="flat">
                <a:solidFill>
                  <a:srgbClr val="1E2A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55</c:v>
                </c:pt>
                <c:pt idx="1">
                  <c:v>58</c:v>
                </c:pt>
                <c:pt idx="2">
                  <c:v>63</c:v>
                </c:pt>
                <c:pt idx="3">
                  <c:v>68</c:v>
                </c:pt>
                <c:pt idx="4">
                  <c:v>72</c:v>
                </c:pt>
                <c:pt idx="5">
                  <c:v>76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Northgate Health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OKR review: Q3 2026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Northgate Health · Patient Services · Week 10 of 13 · Owner: Jordan Lee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Scorecard: two objectives on track, one at risk</a:t>
            </a:r>
            <a:endParaRPr lang="en-US" sz="2600" dirty="0"/>
          </a:p>
        </p:txBody>
      </p:sp>
      <p:sp>
        <p:nvSpPr>
          <p:cNvPr id="3" name="Tile"/>
          <p:cNvSpPr/>
          <p:nvPr/>
        </p:nvSpPr>
        <p:spPr>
          <a:xfrm>
            <a:off x="457200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3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bg1"/>
                </a:solidFill>
              </a:rPr>
              <a:t>objectives</a:t>
            </a:r>
            <a:endParaRPr lang="en-US" sz="1050" dirty="0"/>
          </a:p>
        </p:txBody>
      </p:sp>
      <p:sp>
        <p:nvSpPr>
          <p:cNvPr id="6" name="Tile"/>
          <p:cNvSpPr/>
          <p:nvPr/>
        </p:nvSpPr>
        <p:spPr>
          <a:xfrm>
            <a:off x="2139696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276856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9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2276856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key results</a:t>
            </a:r>
            <a:endParaRPr lang="en-US" sz="1050" dirty="0"/>
          </a:p>
        </p:txBody>
      </p:sp>
      <p:sp>
        <p:nvSpPr>
          <p:cNvPr id="9" name="Tile"/>
          <p:cNvSpPr/>
          <p:nvPr/>
        </p:nvSpPr>
        <p:spPr>
          <a:xfrm>
            <a:off x="3822192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959352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7A5A"/>
                </a:solidFill>
              </a:rPr>
              <a:t>6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959352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on track</a:t>
            </a:r>
            <a:endParaRPr lang="en-US" sz="1050" dirty="0"/>
          </a:p>
        </p:txBody>
      </p:sp>
      <p:sp>
        <p:nvSpPr>
          <p:cNvPr id="12" name="Tile"/>
          <p:cNvSpPr/>
          <p:nvPr/>
        </p:nvSpPr>
        <p:spPr>
          <a:xfrm>
            <a:off x="5504688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641848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8860B"/>
                </a:solidFill>
              </a:rPr>
              <a:t>2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5641848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at risk</a:t>
            </a:r>
            <a:endParaRPr lang="en-US" sz="1050" dirty="0"/>
          </a:p>
        </p:txBody>
      </p:sp>
      <p:sp>
        <p:nvSpPr>
          <p:cNvPr id="15" name="Tile"/>
          <p:cNvSpPr/>
          <p:nvPr/>
        </p:nvSpPr>
        <p:spPr>
          <a:xfrm>
            <a:off x="7187184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24344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12D2D"/>
                </a:solidFill>
              </a:rPr>
              <a:t>1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7324344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off track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25146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Objective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4389120" y="251460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Owner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25146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Progress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680960" y="251460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Status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7200" y="2862072"/>
            <a:ext cx="8229600" cy="0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</p:sp>
      <p:sp>
        <p:nvSpPr>
          <p:cNvPr id="23" name="Objective"/>
          <p:cNvSpPr txBox="1"/>
          <p:nvPr/>
        </p:nvSpPr>
        <p:spPr>
          <a:xfrm>
            <a:off x="457200" y="29718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O1 · Patients get seen faster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389120" y="29718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Jordan</a:t>
            </a:r>
            <a:endParaRPr lang="en-US" sz="1150" dirty="0"/>
          </a:p>
        </p:txBody>
      </p:sp>
      <p:sp>
        <p:nvSpPr>
          <p:cNvPr id="25" name="Track"/>
          <p:cNvSpPr/>
          <p:nvPr/>
        </p:nvSpPr>
        <p:spPr>
          <a:xfrm>
            <a:off x="5577840" y="3072384"/>
            <a:ext cx="146304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6" name="Progress"/>
          <p:cNvSpPr/>
          <p:nvPr/>
        </p:nvSpPr>
        <p:spPr>
          <a:xfrm>
            <a:off x="5577840" y="3072384"/>
            <a:ext cx="1053389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086600" y="29718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72%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680960" y="29718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7A5A"/>
                </a:solidFill>
              </a:rPr>
              <a:t>On track</a:t>
            </a:r>
            <a:endParaRPr lang="en-US" sz="1150" dirty="0"/>
          </a:p>
        </p:txBody>
      </p:sp>
      <p:sp>
        <p:nvSpPr>
          <p:cNvPr id="29" name="Objective"/>
          <p:cNvSpPr txBox="1"/>
          <p:nvPr/>
        </p:nvSpPr>
        <p:spPr>
          <a:xfrm>
            <a:off x="457200" y="34290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O2 · Fewer no-shows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4389120" y="3429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Priya</a:t>
            </a:r>
            <a:endParaRPr lang="en-US" sz="1150" dirty="0"/>
          </a:p>
        </p:txBody>
      </p:sp>
      <p:sp>
        <p:nvSpPr>
          <p:cNvPr id="31" name="Track"/>
          <p:cNvSpPr/>
          <p:nvPr/>
        </p:nvSpPr>
        <p:spPr>
          <a:xfrm>
            <a:off x="5577840" y="3529584"/>
            <a:ext cx="146304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Progress"/>
          <p:cNvSpPr/>
          <p:nvPr/>
        </p:nvSpPr>
        <p:spPr>
          <a:xfrm>
            <a:off x="5577840" y="3529584"/>
            <a:ext cx="702259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086600" y="34290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48%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7680960" y="34290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8860B"/>
                </a:solidFill>
              </a:rPr>
              <a:t>At risk</a:t>
            </a:r>
            <a:endParaRPr lang="en-US" sz="1150" dirty="0"/>
          </a:p>
        </p:txBody>
      </p:sp>
      <p:sp>
        <p:nvSpPr>
          <p:cNvPr id="35" name="Objective"/>
          <p:cNvSpPr txBox="1"/>
          <p:nvPr/>
        </p:nvSpPr>
        <p:spPr>
          <a:xfrm>
            <a:off x="457200" y="38862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O3 · Staff stay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4389120" y="3886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Marcus</a:t>
            </a:r>
            <a:endParaRPr lang="en-US" sz="1150" dirty="0"/>
          </a:p>
        </p:txBody>
      </p:sp>
      <p:sp>
        <p:nvSpPr>
          <p:cNvPr id="37" name="Track"/>
          <p:cNvSpPr/>
          <p:nvPr/>
        </p:nvSpPr>
        <p:spPr>
          <a:xfrm>
            <a:off x="5577840" y="3986784"/>
            <a:ext cx="146304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8" name="Progress"/>
          <p:cNvSpPr/>
          <p:nvPr/>
        </p:nvSpPr>
        <p:spPr>
          <a:xfrm>
            <a:off x="5577840" y="3986784"/>
            <a:ext cx="1243584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7086600" y="3886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85%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7680960" y="38862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7A5A"/>
                </a:solidFill>
              </a:rPr>
              <a:t>On track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O1 · Patients get seen faster</a:t>
            </a:r>
            <a:endParaRPr lang="en-US" sz="2600" dirty="0"/>
          </a:p>
        </p:txBody>
      </p:sp>
      <p:sp>
        <p:nvSpPr>
          <p:cNvPr id="3" name="KR card"/>
          <p:cNvSpPr/>
          <p:nvPr/>
        </p:nvSpPr>
        <p:spPr>
          <a:xfrm>
            <a:off x="457200" y="12344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4" name="KR"/>
          <p:cNvSpPr txBox="1"/>
          <p:nvPr/>
        </p:nvSpPr>
        <p:spPr>
          <a:xfrm>
            <a:off x="640080" y="12893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KR1: Median wait for a first appointment from 21 to 10 days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11 days  ·  Start 21  ·  Target 10</a:t>
            </a:r>
            <a:endParaRPr lang="en-US" sz="1050" dirty="0"/>
          </a:p>
        </p:txBody>
      </p:sp>
      <p:sp>
        <p:nvSpPr>
          <p:cNvPr id="6" name="Track"/>
          <p:cNvSpPr/>
          <p:nvPr/>
        </p:nvSpPr>
        <p:spPr>
          <a:xfrm>
            <a:off x="4389120" y="17099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7" name="Progress"/>
          <p:cNvSpPr/>
          <p:nvPr/>
        </p:nvSpPr>
        <p:spPr>
          <a:xfrm>
            <a:off x="4389120" y="1709928"/>
            <a:ext cx="1280160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63640" y="16184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70%</a:t>
            </a:r>
            <a:endParaRPr lang="en-US" sz="1050" dirty="0"/>
          </a:p>
        </p:txBody>
      </p:sp>
      <p:sp>
        <p:nvSpPr>
          <p:cNvPr id="9" name="Status pill"/>
          <p:cNvSpPr/>
          <p:nvPr/>
        </p:nvSpPr>
        <p:spPr>
          <a:xfrm>
            <a:off x="7040880" y="14538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40880" y="1453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On track</a:t>
            </a:r>
            <a:endParaRPr lang="en-US" sz="1050" dirty="0"/>
          </a:p>
        </p:txBody>
      </p:sp>
      <p:sp>
        <p:nvSpPr>
          <p:cNvPr id="11" name="KR card"/>
          <p:cNvSpPr/>
          <p:nvPr/>
        </p:nvSpPr>
        <p:spPr>
          <a:xfrm>
            <a:off x="457200" y="21488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KR"/>
          <p:cNvSpPr txBox="1"/>
          <p:nvPr/>
        </p:nvSpPr>
        <p:spPr>
          <a:xfrm>
            <a:off x="640080" y="22037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KR2: 80% of urgent referrals seen within 48 hours (from 55%)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32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76%  ·  Start 55  ·  Target 80</a:t>
            </a:r>
            <a:endParaRPr lang="en-US" sz="1050" dirty="0"/>
          </a:p>
        </p:txBody>
      </p:sp>
      <p:sp>
        <p:nvSpPr>
          <p:cNvPr id="14" name="Track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Progress"/>
          <p:cNvSpPr/>
          <p:nvPr/>
        </p:nvSpPr>
        <p:spPr>
          <a:xfrm>
            <a:off x="4389120" y="2624328"/>
            <a:ext cx="1536192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63640" y="25328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84%</a:t>
            </a:r>
            <a:endParaRPr lang="en-US" sz="1050" dirty="0"/>
          </a:p>
        </p:txBody>
      </p:sp>
      <p:sp>
        <p:nvSpPr>
          <p:cNvPr id="17" name="Status pill"/>
          <p:cNvSpPr/>
          <p:nvPr/>
        </p:nvSpPr>
        <p:spPr>
          <a:xfrm>
            <a:off x="7040880" y="23682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40880" y="23682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On track</a:t>
            </a:r>
            <a:endParaRPr lang="en-US" sz="1050" dirty="0"/>
          </a:p>
        </p:txBody>
      </p:sp>
      <p:sp>
        <p:nvSpPr>
          <p:cNvPr id="19" name="KR card"/>
          <p:cNvSpPr/>
          <p:nvPr/>
        </p:nvSpPr>
        <p:spPr>
          <a:xfrm>
            <a:off x="457200" y="30632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0" name="KR"/>
          <p:cNvSpPr txBox="1"/>
          <p:nvPr/>
        </p:nvSpPr>
        <p:spPr>
          <a:xfrm>
            <a:off x="640080" y="31181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KR3: Same-day phone triage live at all 6 clinics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447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4 clinics  ·  Start 0  ·  Target 6</a:t>
            </a:r>
            <a:endParaRPr lang="en-US" sz="1050" dirty="0"/>
          </a:p>
        </p:txBody>
      </p:sp>
      <p:sp>
        <p:nvSpPr>
          <p:cNvPr id="22" name="Track"/>
          <p:cNvSpPr/>
          <p:nvPr/>
        </p:nvSpPr>
        <p:spPr>
          <a:xfrm>
            <a:off x="4389120" y="35387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Progress"/>
          <p:cNvSpPr/>
          <p:nvPr/>
        </p:nvSpPr>
        <p:spPr>
          <a:xfrm>
            <a:off x="4389120" y="3538728"/>
            <a:ext cx="1225296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34472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67%</a:t>
            </a:r>
            <a:endParaRPr lang="en-US" sz="1050" dirty="0"/>
          </a:p>
        </p:txBody>
      </p:sp>
      <p:sp>
        <p:nvSpPr>
          <p:cNvPr id="25" name="Status pill"/>
          <p:cNvSpPr/>
          <p:nvPr/>
        </p:nvSpPr>
        <p:spPr>
          <a:xfrm>
            <a:off x="7040880" y="32826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40880" y="32826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At risk</a:t>
            </a:r>
            <a:endParaRPr lang="en-US" sz="1050" dirty="0"/>
          </a:p>
        </p:txBody>
      </p:sp>
      <p:sp>
        <p:nvSpPr>
          <p:cNvPr id="27" name="Commentary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Triage rollout slipped at two clinics waiting on phone system upgrade (now scheduled Sept 18).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O2 · Fewer no-shows</a:t>
            </a:r>
            <a:endParaRPr lang="en-US" sz="2600" dirty="0"/>
          </a:p>
        </p:txBody>
      </p:sp>
      <p:sp>
        <p:nvSpPr>
          <p:cNvPr id="3" name="KR card"/>
          <p:cNvSpPr/>
          <p:nvPr/>
        </p:nvSpPr>
        <p:spPr>
          <a:xfrm>
            <a:off x="457200" y="12344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4" name="KR"/>
          <p:cNvSpPr txBox="1"/>
          <p:nvPr/>
        </p:nvSpPr>
        <p:spPr>
          <a:xfrm>
            <a:off x="640080" y="12893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KR1: No-show rate from 14% to 8%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11%  ·  Start 14  ·  Target 8</a:t>
            </a:r>
            <a:endParaRPr lang="en-US" sz="1050" dirty="0"/>
          </a:p>
        </p:txBody>
      </p:sp>
      <p:sp>
        <p:nvSpPr>
          <p:cNvPr id="6" name="Track"/>
          <p:cNvSpPr/>
          <p:nvPr/>
        </p:nvSpPr>
        <p:spPr>
          <a:xfrm>
            <a:off x="4389120" y="17099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7" name="Progress"/>
          <p:cNvSpPr/>
          <p:nvPr/>
        </p:nvSpPr>
        <p:spPr>
          <a:xfrm>
            <a:off x="4389120" y="1709928"/>
            <a:ext cx="914400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63640" y="16184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50%</a:t>
            </a:r>
            <a:endParaRPr lang="en-US" sz="1050" dirty="0"/>
          </a:p>
        </p:txBody>
      </p:sp>
      <p:sp>
        <p:nvSpPr>
          <p:cNvPr id="9" name="Status pill"/>
          <p:cNvSpPr/>
          <p:nvPr/>
        </p:nvSpPr>
        <p:spPr>
          <a:xfrm>
            <a:off x="7040880" y="14538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40880" y="1453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At risk</a:t>
            </a:r>
            <a:endParaRPr lang="en-US" sz="1050" dirty="0"/>
          </a:p>
        </p:txBody>
      </p:sp>
      <p:sp>
        <p:nvSpPr>
          <p:cNvPr id="11" name="KR card"/>
          <p:cNvSpPr/>
          <p:nvPr/>
        </p:nvSpPr>
        <p:spPr>
          <a:xfrm>
            <a:off x="457200" y="21488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KR"/>
          <p:cNvSpPr txBox="1"/>
          <p:nvPr/>
        </p:nvSpPr>
        <p:spPr>
          <a:xfrm>
            <a:off x="640080" y="22037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KR2: 90% of appointments confirmed by text (from 40%)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32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71%  ·  Start 40  ·  Target 90</a:t>
            </a:r>
            <a:endParaRPr lang="en-US" sz="1050" dirty="0"/>
          </a:p>
        </p:txBody>
      </p:sp>
      <p:sp>
        <p:nvSpPr>
          <p:cNvPr id="14" name="Track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Progress"/>
          <p:cNvSpPr/>
          <p:nvPr/>
        </p:nvSpPr>
        <p:spPr>
          <a:xfrm>
            <a:off x="4389120" y="2624328"/>
            <a:ext cx="1133856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63640" y="25328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62%</a:t>
            </a:r>
            <a:endParaRPr lang="en-US" sz="1050" dirty="0"/>
          </a:p>
        </p:txBody>
      </p:sp>
      <p:sp>
        <p:nvSpPr>
          <p:cNvPr id="17" name="Status pill"/>
          <p:cNvSpPr/>
          <p:nvPr/>
        </p:nvSpPr>
        <p:spPr>
          <a:xfrm>
            <a:off x="7040880" y="23682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40880" y="23682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At risk</a:t>
            </a:r>
            <a:endParaRPr lang="en-US" sz="1050" dirty="0"/>
          </a:p>
        </p:txBody>
      </p:sp>
      <p:sp>
        <p:nvSpPr>
          <p:cNvPr id="19" name="KR card"/>
          <p:cNvSpPr/>
          <p:nvPr/>
        </p:nvSpPr>
        <p:spPr>
          <a:xfrm>
            <a:off x="457200" y="30632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0" name="KR"/>
          <p:cNvSpPr txBox="1"/>
          <p:nvPr/>
        </p:nvSpPr>
        <p:spPr>
          <a:xfrm>
            <a:off x="640080" y="31181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KR3: Waitlist auto-fill releases 500 slots a month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447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180 slots  ·  Start 0  ·  Target 500</a:t>
            </a:r>
            <a:endParaRPr lang="en-US" sz="1050" dirty="0"/>
          </a:p>
        </p:txBody>
      </p:sp>
      <p:sp>
        <p:nvSpPr>
          <p:cNvPr id="22" name="Track"/>
          <p:cNvSpPr/>
          <p:nvPr/>
        </p:nvSpPr>
        <p:spPr>
          <a:xfrm>
            <a:off x="4389120" y="35387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Progress"/>
          <p:cNvSpPr/>
          <p:nvPr/>
        </p:nvSpPr>
        <p:spPr>
          <a:xfrm>
            <a:off x="4389120" y="3538728"/>
            <a:ext cx="658368" cy="164592"/>
          </a:xfrm>
          <a:prstGeom prst="roundRect">
            <a:avLst>
              <a:gd name="adj" fmla="val 50000"/>
            </a:avLst>
          </a:prstGeom>
          <a:solidFill>
            <a:srgbClr val="A12D2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34472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36%</a:t>
            </a:r>
            <a:endParaRPr lang="en-US" sz="1050" dirty="0"/>
          </a:p>
        </p:txBody>
      </p:sp>
      <p:sp>
        <p:nvSpPr>
          <p:cNvPr id="25" name="Status pill"/>
          <p:cNvSpPr/>
          <p:nvPr/>
        </p:nvSpPr>
        <p:spPr>
          <a:xfrm>
            <a:off x="7040880" y="32826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A12D2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40880" y="32826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Off track</a:t>
            </a:r>
            <a:endParaRPr lang="en-US" sz="1050" dirty="0"/>
          </a:p>
        </p:txBody>
      </p:sp>
      <p:sp>
        <p:nvSpPr>
          <p:cNvPr id="27" name="Commentary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Auto-fill launched late (Aug 22). September data will show whether 500 is reachable; if not, retarget to 300.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O3 · Staff stay</a:t>
            </a:r>
            <a:endParaRPr lang="en-US" sz="2600" dirty="0"/>
          </a:p>
        </p:txBody>
      </p:sp>
      <p:sp>
        <p:nvSpPr>
          <p:cNvPr id="3" name="KR card"/>
          <p:cNvSpPr/>
          <p:nvPr/>
        </p:nvSpPr>
        <p:spPr>
          <a:xfrm>
            <a:off x="457200" y="12344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4" name="KR"/>
          <p:cNvSpPr txBox="1"/>
          <p:nvPr/>
        </p:nvSpPr>
        <p:spPr>
          <a:xfrm>
            <a:off x="640080" y="12893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KR1: Nurse turnover under 12% annualized (from 19%)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13%  ·  Start 19  ·  Target 12</a:t>
            </a:r>
            <a:endParaRPr lang="en-US" sz="1050" dirty="0"/>
          </a:p>
        </p:txBody>
      </p:sp>
      <p:sp>
        <p:nvSpPr>
          <p:cNvPr id="6" name="Track"/>
          <p:cNvSpPr/>
          <p:nvPr/>
        </p:nvSpPr>
        <p:spPr>
          <a:xfrm>
            <a:off x="4389120" y="17099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7" name="Progress"/>
          <p:cNvSpPr/>
          <p:nvPr/>
        </p:nvSpPr>
        <p:spPr>
          <a:xfrm>
            <a:off x="4389120" y="1709928"/>
            <a:ext cx="1572768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63640" y="16184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86%</a:t>
            </a:r>
            <a:endParaRPr lang="en-US" sz="1050" dirty="0"/>
          </a:p>
        </p:txBody>
      </p:sp>
      <p:sp>
        <p:nvSpPr>
          <p:cNvPr id="9" name="Status pill"/>
          <p:cNvSpPr/>
          <p:nvPr/>
        </p:nvSpPr>
        <p:spPr>
          <a:xfrm>
            <a:off x="7040880" y="14538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40880" y="1453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On track</a:t>
            </a:r>
            <a:endParaRPr lang="en-US" sz="1050" dirty="0"/>
          </a:p>
        </p:txBody>
      </p:sp>
      <p:sp>
        <p:nvSpPr>
          <p:cNvPr id="11" name="KR card"/>
          <p:cNvSpPr/>
          <p:nvPr/>
        </p:nvSpPr>
        <p:spPr>
          <a:xfrm>
            <a:off x="457200" y="21488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KR"/>
          <p:cNvSpPr txBox="1"/>
          <p:nvPr/>
        </p:nvSpPr>
        <p:spPr>
          <a:xfrm>
            <a:off x="640080" y="22037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KR2: Every clinic runs a monthly staff forum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32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6 clinics  ·  Start 0  ·  Target 6</a:t>
            </a:r>
            <a:endParaRPr lang="en-US" sz="1050" dirty="0"/>
          </a:p>
        </p:txBody>
      </p:sp>
      <p:sp>
        <p:nvSpPr>
          <p:cNvPr id="14" name="Track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Progress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63640" y="25328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100%</a:t>
            </a:r>
            <a:endParaRPr lang="en-US" sz="1050" dirty="0"/>
          </a:p>
        </p:txBody>
      </p:sp>
      <p:sp>
        <p:nvSpPr>
          <p:cNvPr id="17" name="Status pill"/>
          <p:cNvSpPr/>
          <p:nvPr/>
        </p:nvSpPr>
        <p:spPr>
          <a:xfrm>
            <a:off x="7040880" y="23682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40880" y="23682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On track</a:t>
            </a:r>
            <a:endParaRPr lang="en-US" sz="1050" dirty="0"/>
          </a:p>
        </p:txBody>
      </p:sp>
      <p:sp>
        <p:nvSpPr>
          <p:cNvPr id="19" name="KR card"/>
          <p:cNvSpPr/>
          <p:nvPr/>
        </p:nvSpPr>
        <p:spPr>
          <a:xfrm>
            <a:off x="457200" y="30632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0" name="KR"/>
          <p:cNvSpPr txBox="1"/>
          <p:nvPr/>
        </p:nvSpPr>
        <p:spPr>
          <a:xfrm>
            <a:off x="640080" y="31181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KR3: Pulse survey 'I would recommend working here' at 75% (from 61%)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447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Now 70%  ·  Start 61  ·  Target 75</a:t>
            </a:r>
            <a:endParaRPr lang="en-US" sz="1050" dirty="0"/>
          </a:p>
        </p:txBody>
      </p:sp>
      <p:sp>
        <p:nvSpPr>
          <p:cNvPr id="22" name="Track"/>
          <p:cNvSpPr/>
          <p:nvPr/>
        </p:nvSpPr>
        <p:spPr>
          <a:xfrm>
            <a:off x="4389120" y="35387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Progress"/>
          <p:cNvSpPr/>
          <p:nvPr/>
        </p:nvSpPr>
        <p:spPr>
          <a:xfrm>
            <a:off x="4389120" y="3538728"/>
            <a:ext cx="1170432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34472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64%</a:t>
            </a:r>
            <a:endParaRPr lang="en-US" sz="1050" dirty="0"/>
          </a:p>
        </p:txBody>
      </p:sp>
      <p:sp>
        <p:nvSpPr>
          <p:cNvPr id="25" name="Status pill"/>
          <p:cNvSpPr/>
          <p:nvPr/>
        </p:nvSpPr>
        <p:spPr>
          <a:xfrm>
            <a:off x="7040880" y="32826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40880" y="32826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On track</a:t>
            </a:r>
            <a:endParaRPr lang="en-US" sz="1050" dirty="0"/>
          </a:p>
        </p:txBody>
      </p:sp>
      <p:sp>
        <p:nvSpPr>
          <p:cNvPr id="27" name="Commentary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Turnover is trending down for the third straight quarter.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KPI trend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Panel Reading the chart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236208" y="1298448"/>
            <a:ext cx="22494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Reading the chart</a:t>
            </a:r>
            <a:endParaRPr lang="en-US" sz="1300" dirty="0"/>
          </a:p>
        </p:txBody>
      </p:sp>
      <p:sp>
        <p:nvSpPr>
          <p:cNvPr id="6" name="Panel text"/>
          <p:cNvSpPr txBox="1"/>
          <p:nvPr/>
        </p:nvSpPr>
        <p:spPr>
          <a:xfrm>
            <a:off x="6236208" y="1627632"/>
            <a:ext cx="2249424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No-shows fall about 0.6 pts a month; 8% needs the auto-fill to work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Urgent-referral performance improved every month since triage pilots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Decisions and asks</a:t>
            </a:r>
            <a:endParaRPr lang="en-US" sz="2600" dirty="0"/>
          </a:p>
        </p:txBody>
      </p:sp>
      <p:graphicFrame>
        <p:nvGraphicFramePr>
          <p:cNvPr id="8" name="Decis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1097280"/>
                <a:gridCol w="109728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Item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Decision needed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By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O2 KR3 target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Keep 500 or retarget to 300 after September data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Priya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Oct 3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Phone upgrade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Approve $18k to bring forward the last two clinics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Jordan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Sep 12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Q4 objectives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Draft by Oct 10; review Oct 17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All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Oct 17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OKR review: Q3 2026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