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oals" id="{e1247b6b-ae42-5ed4-1819-918260f206ed}">
          <p14:sldIdLst>
            <p14:sldId id="256"/>
            <p14:sldId id="257"/>
          </p14:sldIdLst>
        </p14:section>
        <p14:section name="Audience and positioning" id="{5deabc69-e29c-e7d5-0e80-fff7a8f6ad63}">
          <p14:sldIdLst>
            <p14:sldId id="258"/>
            <p14:sldId id="259"/>
          </p14:sldIdLst>
        </p14:section>
        <p14:section name="Channels and calendar" id="{d2fa5cc6-a3a7-2f15-7491-a994175f1802}">
          <p14:sldIdLst>
            <p14:sldId id="260"/>
            <p14:sldId id="261"/>
          </p14:sldIdLst>
        </p14:section>
        <p14:section name="Budget and measurement" id="{96cc1b78-eae5-dfa7-4d14-690feb7e568f}">
          <p14:sldIdLst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670"/>
                </a:solidFill>
                <a:latin typeface="+mn-lt"/>
              </a:rPr>
              <a:t>2027 budget by channel ($k)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2027 budget by channel ($k)</c:v>
                </c:pt>
              </c:strCache>
            </c:strRef>
          </c:tx>
          <c:spPr>
            <a:solidFill>
              <a:srgbClr val="1E2A5A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B667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Paid social</c:v>
                  </c:pt>
                  <c:pt idx="1">
                    <c:v>Search</c:v>
                  </c:pt>
                  <c:pt idx="2">
                    <c:v>Email/SMS</c:v>
                  </c:pt>
                  <c:pt idx="3">
                    <c:v>Partnerships</c:v>
                  </c:pt>
                  <c:pt idx="4">
                    <c:v>Content/PR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180</c:v>
                </c:pt>
                <c:pt idx="1">
                  <c:v>90</c:v>
                </c:pt>
                <c:pt idx="2">
                  <c:v>25</c:v>
                </c:pt>
                <c:pt idx="3">
                  <c:v>40</c:v>
                </c:pt>
                <c:pt idx="4">
                  <c:v>35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900" u="none">
                  <a:solidFill>
                    <a:srgbClr val="5B667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Kestrel Coffee Roasters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2027 marketing plan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Kestrel Coffee Roasters · Direct-to-consumer subscriptions · Prepared by Chloe Martin, Head of Marketing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Three goals for the year</a:t>
            </a:r>
            <a:endParaRPr lang="en-US" sz="2600" dirty="0"/>
          </a:p>
        </p:txBody>
      </p:sp>
      <p:sp>
        <p:nvSpPr>
          <p:cNvPr id="3" name="Tile active subscribers by December (from 7,400)"/>
          <p:cNvSpPr/>
          <p:nvPr/>
        </p:nvSpPr>
        <p:spPr>
          <a:xfrm>
            <a:off x="457200" y="1371600"/>
            <a:ext cx="2560320" cy="2011680"/>
          </a:xfrm>
          <a:prstGeom prst="roundRect">
            <a:avLst>
              <a:gd name="adj" fmla="val 3636"/>
            </a:avLst>
          </a:prstGeom>
          <a:solidFill>
            <a:schemeClr val="accent1"/>
          </a:solidFill>
          <a:ln/>
        </p:spPr>
      </p:sp>
      <p:sp>
        <p:nvSpPr>
          <p:cNvPr id="4" name="Stat"/>
          <p:cNvSpPr txBox="1"/>
          <p:nvPr/>
        </p:nvSpPr>
        <p:spPr>
          <a:xfrm>
            <a:off x="640080" y="1508760"/>
            <a:ext cx="219456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12,000</a:t>
            </a:r>
            <a:endParaRPr lang="en-US" sz="3200" dirty="0"/>
          </a:p>
        </p:txBody>
      </p:sp>
      <p:sp>
        <p:nvSpPr>
          <p:cNvPr id="5" name="Stat label"/>
          <p:cNvSpPr txBox="1"/>
          <p:nvPr/>
        </p:nvSpPr>
        <p:spPr>
          <a:xfrm>
            <a:off x="640080" y="2618842"/>
            <a:ext cx="2194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active subscribers by December (from 7,400)</a:t>
            </a:r>
            <a:endParaRPr lang="en-US" sz="1100" dirty="0"/>
          </a:p>
        </p:txBody>
      </p:sp>
      <p:sp>
        <p:nvSpPr>
          <p:cNvPr id="6" name="Tile cost to acquire a subscriber (from $51)"/>
          <p:cNvSpPr/>
          <p:nvPr/>
        </p:nvSpPr>
        <p:spPr>
          <a:xfrm>
            <a:off x="3291840" y="1371600"/>
            <a:ext cx="256032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</p:sp>
      <p:sp>
        <p:nvSpPr>
          <p:cNvPr id="7" name="Stat"/>
          <p:cNvSpPr txBox="1"/>
          <p:nvPr/>
        </p:nvSpPr>
        <p:spPr>
          <a:xfrm>
            <a:off x="3474720" y="1508760"/>
            <a:ext cx="219456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&lt; $38</a:t>
            </a:r>
            <a:endParaRPr lang="en-US" sz="3200" dirty="0"/>
          </a:p>
        </p:txBody>
      </p:sp>
      <p:sp>
        <p:nvSpPr>
          <p:cNvPr id="8" name="Stat label"/>
          <p:cNvSpPr txBox="1"/>
          <p:nvPr/>
        </p:nvSpPr>
        <p:spPr>
          <a:xfrm>
            <a:off x="3474720" y="2618842"/>
            <a:ext cx="2194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cost to acquire a subscriber (from $51)</a:t>
            </a:r>
            <a:endParaRPr lang="en-US" sz="1100" dirty="0"/>
          </a:p>
        </p:txBody>
      </p:sp>
      <p:sp>
        <p:nvSpPr>
          <p:cNvPr id="9" name="Tile 12-month retention (from 61%)"/>
          <p:cNvSpPr/>
          <p:nvPr/>
        </p:nvSpPr>
        <p:spPr>
          <a:xfrm>
            <a:off x="6126480" y="1371600"/>
            <a:ext cx="256032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</p:sp>
      <p:sp>
        <p:nvSpPr>
          <p:cNvPr id="10" name="Stat"/>
          <p:cNvSpPr txBox="1"/>
          <p:nvPr/>
        </p:nvSpPr>
        <p:spPr>
          <a:xfrm>
            <a:off x="6309360" y="1508760"/>
            <a:ext cx="219456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68%</a:t>
            </a:r>
            <a:endParaRPr lang="en-US" sz="3200" dirty="0"/>
          </a:p>
        </p:txBody>
      </p:sp>
      <p:sp>
        <p:nvSpPr>
          <p:cNvPr id="11" name="Stat label"/>
          <p:cNvSpPr txBox="1"/>
          <p:nvPr/>
        </p:nvSpPr>
        <p:spPr>
          <a:xfrm>
            <a:off x="6309360" y="2618842"/>
            <a:ext cx="2194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12-month retention (from 61%)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Who we are talking to</a:t>
            </a:r>
            <a:endParaRPr lang="en-US" sz="2600" dirty="0"/>
          </a:p>
        </p:txBody>
      </p:sp>
      <p:sp>
        <p:nvSpPr>
          <p:cNvPr id="3" name="Card The weekday ritual"/>
          <p:cNvSpPr/>
          <p:nvPr/>
        </p:nvSpPr>
        <p:spPr>
          <a:xfrm>
            <a:off x="457200" y="1280160"/>
            <a:ext cx="2560320" cy="27432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4" name="Badge"/>
          <p:cNvSpPr/>
          <p:nvPr/>
        </p:nvSpPr>
        <p:spPr>
          <a:xfrm>
            <a:off x="68580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Card heading"/>
          <p:cNvSpPr txBox="1"/>
          <p:nvPr/>
        </p:nvSpPr>
        <p:spPr>
          <a:xfrm>
            <a:off x="68580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The weekday ritual</a:t>
            </a:r>
            <a:endParaRPr lang="en-US" sz="1500" dirty="0"/>
          </a:p>
        </p:txBody>
      </p:sp>
      <p:sp>
        <p:nvSpPr>
          <p:cNvPr id="7" name="Card text"/>
          <p:cNvSpPr txBox="1"/>
          <p:nvPr/>
        </p:nvSpPr>
        <p:spPr>
          <a:xfrm>
            <a:off x="685800" y="2468880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35–50, works from home, drinks 2–3 cups a day, buys on quality and convenience. 54% of current subscribers.</a:t>
            </a:r>
            <a:endParaRPr lang="en-US" sz="1200" dirty="0"/>
          </a:p>
        </p:txBody>
      </p:sp>
      <p:sp>
        <p:nvSpPr>
          <p:cNvPr id="8" name="Card The gift giver"/>
          <p:cNvSpPr/>
          <p:nvPr/>
        </p:nvSpPr>
        <p:spPr>
          <a:xfrm>
            <a:off x="3291840" y="1280160"/>
            <a:ext cx="2560320" cy="27432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9" name="Badge"/>
          <p:cNvSpPr/>
          <p:nvPr/>
        </p:nvSpPr>
        <p:spPr>
          <a:xfrm>
            <a:off x="35204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52044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Card heading"/>
          <p:cNvSpPr txBox="1"/>
          <p:nvPr/>
        </p:nvSpPr>
        <p:spPr>
          <a:xfrm>
            <a:off x="352044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The gift giver</a:t>
            </a:r>
            <a:endParaRPr lang="en-US" sz="1500" dirty="0"/>
          </a:p>
        </p:txBody>
      </p:sp>
      <p:sp>
        <p:nvSpPr>
          <p:cNvPr id="12" name="Card text"/>
          <p:cNvSpPr txBox="1"/>
          <p:nvPr/>
        </p:nvSpPr>
        <p:spPr>
          <a:xfrm>
            <a:off x="3520440" y="2468880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Buys 3-month subscriptions in November and May. Cares about packaging and the story on the card.</a:t>
            </a:r>
            <a:endParaRPr lang="en-US" sz="1200" dirty="0"/>
          </a:p>
        </p:txBody>
      </p:sp>
      <p:sp>
        <p:nvSpPr>
          <p:cNvPr id="13" name="Card The explorer"/>
          <p:cNvSpPr/>
          <p:nvPr/>
        </p:nvSpPr>
        <p:spPr>
          <a:xfrm>
            <a:off x="6126480" y="1280160"/>
            <a:ext cx="2560320" cy="27432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14" name="Badge"/>
          <p:cNvSpPr/>
          <p:nvPr/>
        </p:nvSpPr>
        <p:spPr>
          <a:xfrm>
            <a:off x="635508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5508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Card heading"/>
          <p:cNvSpPr txBox="1"/>
          <p:nvPr/>
        </p:nvSpPr>
        <p:spPr>
          <a:xfrm>
            <a:off x="635508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The explorer</a:t>
            </a:r>
            <a:endParaRPr lang="en-US" sz="1500" dirty="0"/>
          </a:p>
        </p:txBody>
      </p:sp>
      <p:sp>
        <p:nvSpPr>
          <p:cNvPr id="17" name="Card text"/>
          <p:cNvSpPr txBox="1"/>
          <p:nvPr/>
        </p:nvSpPr>
        <p:spPr>
          <a:xfrm>
            <a:off x="6355080" y="2468880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25–35, tries a new origin every month, shares on social. Low volume, high referral.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Positioning</a:t>
            </a:r>
            <a:endParaRPr lang="en-US" sz="2600" dirty="0"/>
          </a:p>
        </p:txBody>
      </p:sp>
      <p:sp>
        <p:nvSpPr>
          <p:cNvPr id="3" name="Statement"/>
          <p:cNvSpPr/>
          <p:nvPr/>
        </p:nvSpPr>
        <p:spPr>
          <a:xfrm>
            <a:off x="457200" y="1280160"/>
            <a:ext cx="8229600" cy="1371600"/>
          </a:xfrm>
          <a:prstGeom prst="roundRect">
            <a:avLst>
              <a:gd name="adj" fmla="val 5333"/>
            </a:avLst>
          </a:prstGeom>
          <a:solidFill>
            <a:schemeClr val="accent1"/>
          </a:solidFill>
          <a:ln/>
        </p:spPr>
      </p:sp>
      <p:sp>
        <p:nvSpPr>
          <p:cNvPr id="4" name="Positioning statement"/>
          <p:cNvSpPr txBox="1"/>
          <p:nvPr/>
        </p:nvSpPr>
        <p:spPr>
          <a:xfrm>
            <a:off x="731520" y="128016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For people who want a better cup without becoming hobbyists, Kestrel is the subscription that chooses the coffee for you, roasted this week, with a note that explains why.</a:t>
            </a:r>
            <a:endParaRPr lang="en-US" sz="1600" dirty="0"/>
          </a:p>
        </p:txBody>
      </p:sp>
      <p:sp>
        <p:nvSpPr>
          <p:cNvPr id="5" name="Proof"/>
          <p:cNvSpPr/>
          <p:nvPr/>
        </p:nvSpPr>
        <p:spPr>
          <a:xfrm>
            <a:off x="457200" y="2880360"/>
            <a:ext cx="256032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3063240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3063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✓</a:t>
            </a:r>
            <a:endParaRPr lang="en-US" sz="1300" dirty="0"/>
          </a:p>
        </p:txBody>
      </p:sp>
      <p:sp>
        <p:nvSpPr>
          <p:cNvPr id="8" name="Proof point"/>
          <p:cNvSpPr txBox="1"/>
          <p:nvPr/>
        </p:nvSpPr>
        <p:spPr>
          <a:xfrm>
            <a:off x="640080" y="35204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Roasted within 48 hours of shipping, every bag</a:t>
            </a:r>
            <a:endParaRPr lang="en-US" sz="1150" dirty="0"/>
          </a:p>
        </p:txBody>
      </p:sp>
      <p:sp>
        <p:nvSpPr>
          <p:cNvPr id="9" name="Proof"/>
          <p:cNvSpPr/>
          <p:nvPr/>
        </p:nvSpPr>
        <p:spPr>
          <a:xfrm>
            <a:off x="3291840" y="2880360"/>
            <a:ext cx="256032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10" name="Shape 8"/>
          <p:cNvSpPr/>
          <p:nvPr/>
        </p:nvSpPr>
        <p:spPr>
          <a:xfrm>
            <a:off x="3474720" y="3063240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474720" y="3063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✓</a:t>
            </a:r>
            <a:endParaRPr lang="en-US" sz="1300" dirty="0"/>
          </a:p>
        </p:txBody>
      </p:sp>
      <p:sp>
        <p:nvSpPr>
          <p:cNvPr id="12" name="Proof point"/>
          <p:cNvSpPr txBox="1"/>
          <p:nvPr/>
        </p:nvSpPr>
        <p:spPr>
          <a:xfrm>
            <a:off x="3474720" y="35204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A real roaster picks each month's coffee and writes the card</a:t>
            </a:r>
            <a:endParaRPr lang="en-US" sz="1150" dirty="0"/>
          </a:p>
        </p:txBody>
      </p:sp>
      <p:sp>
        <p:nvSpPr>
          <p:cNvPr id="13" name="Proof"/>
          <p:cNvSpPr/>
          <p:nvPr/>
        </p:nvSpPr>
        <p:spPr>
          <a:xfrm>
            <a:off x="6126480" y="2880360"/>
            <a:ext cx="256032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14" name="Shape 12"/>
          <p:cNvSpPr/>
          <p:nvPr/>
        </p:nvSpPr>
        <p:spPr>
          <a:xfrm>
            <a:off x="6309360" y="3063240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09360" y="3063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✓</a:t>
            </a:r>
            <a:endParaRPr lang="en-US" sz="1300" dirty="0"/>
          </a:p>
        </p:txBody>
      </p:sp>
      <p:sp>
        <p:nvSpPr>
          <p:cNvPr id="16" name="Proof point"/>
          <p:cNvSpPr txBox="1"/>
          <p:nvPr/>
        </p:nvSpPr>
        <p:spPr>
          <a:xfrm>
            <a:off x="6309360" y="35204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Pause, skip or switch in one tap; no calls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Channels</a:t>
            </a:r>
            <a:endParaRPr lang="en-US" sz="2600" dirty="0"/>
          </a:p>
        </p:txBody>
      </p:sp>
      <p:graphicFrame>
        <p:nvGraphicFramePr>
          <p:cNvPr id="6" name="Channel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926080"/>
                <a:gridCol w="1188720"/>
                <a:gridCol w="1737360"/>
              </a:tblGrid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Channel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Objective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Budget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Primary KPI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Paid social (Meta, TikTok)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Acquire 'weekday ritual' subscribers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$180k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Cost per subscriber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Search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Capture gift and 'best coffee subscription' intent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$90k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Cost per subscriber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Email and SMS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Retention, winback, referral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$25k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12-month retention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Partnerships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Office and co-working bundles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$40k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Subscribers per partner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Content and PR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Origin stories, roaster profiles, press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$35k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Organic sessions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Calendar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253746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285750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461772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493776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Step 4"/>
          <p:cNvSpPr/>
          <p:nvPr/>
        </p:nvSpPr>
        <p:spPr>
          <a:xfrm>
            <a:off x="669798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10" name="Step text"/>
          <p:cNvSpPr txBox="1"/>
          <p:nvPr/>
        </p:nvSpPr>
        <p:spPr>
          <a:xfrm>
            <a:off x="701802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11" name="Quarter"/>
          <p:cNvSpPr txBox="1"/>
          <p:nvPr/>
        </p:nvSpPr>
        <p:spPr>
          <a:xfrm>
            <a:off x="548640" y="2331720"/>
            <a:ext cx="1874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New-year reset campaign; referral program relaunch</a:t>
            </a:r>
            <a:endParaRPr lang="en-US" sz="1200" dirty="0"/>
          </a:p>
        </p:txBody>
      </p:sp>
      <p:sp>
        <p:nvSpPr>
          <p:cNvPr id="12" name="Quarter"/>
          <p:cNvSpPr txBox="1"/>
          <p:nvPr/>
        </p:nvSpPr>
        <p:spPr>
          <a:xfrm>
            <a:off x="2628900" y="2331720"/>
            <a:ext cx="1874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Mother's Day gifting; co-working pilots in 3 cities</a:t>
            </a:r>
            <a:endParaRPr lang="en-US" sz="1200" dirty="0"/>
          </a:p>
        </p:txBody>
      </p:sp>
      <p:sp>
        <p:nvSpPr>
          <p:cNvPr id="13" name="Quarter"/>
          <p:cNvSpPr txBox="1"/>
          <p:nvPr/>
        </p:nvSpPr>
        <p:spPr>
          <a:xfrm>
            <a:off x="4709160" y="2331720"/>
            <a:ext cx="1874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Origin series content; cold-brew bundle</a:t>
            </a:r>
            <a:endParaRPr lang="en-US" sz="1200" dirty="0"/>
          </a:p>
        </p:txBody>
      </p:sp>
      <p:sp>
        <p:nvSpPr>
          <p:cNvPr id="14" name="Quarter"/>
          <p:cNvSpPr txBox="1"/>
          <p:nvPr/>
        </p:nvSpPr>
        <p:spPr>
          <a:xfrm>
            <a:off x="6789420" y="2331720"/>
            <a:ext cx="1874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Holiday gifting push; advent box; retention offers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Budget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53035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ile total budget"/>
          <p:cNvSpPr/>
          <p:nvPr/>
        </p:nvSpPr>
        <p:spPr>
          <a:xfrm>
            <a:off x="6035040" y="1188720"/>
            <a:ext cx="2651760" cy="1554480"/>
          </a:xfrm>
          <a:prstGeom prst="roundRect">
            <a:avLst>
              <a:gd name="adj" fmla="val 4706"/>
            </a:avLst>
          </a:prstGeom>
          <a:solidFill>
            <a:schemeClr val="accent1"/>
          </a:solidFill>
          <a:ln/>
        </p:spPr>
      </p:sp>
      <p:sp>
        <p:nvSpPr>
          <p:cNvPr id="5" name="Stat"/>
          <p:cNvSpPr txBox="1"/>
          <p:nvPr/>
        </p:nvSpPr>
        <p:spPr>
          <a:xfrm>
            <a:off x="6217920" y="1325880"/>
            <a:ext cx="2286000" cy="8549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$370k</a:t>
            </a:r>
            <a:endParaRPr lang="en-US" sz="2600" dirty="0"/>
          </a:p>
        </p:txBody>
      </p:sp>
      <p:sp>
        <p:nvSpPr>
          <p:cNvPr id="6" name="Stat label"/>
          <p:cNvSpPr txBox="1"/>
          <p:nvPr/>
        </p:nvSpPr>
        <p:spPr>
          <a:xfrm>
            <a:off x="6217920" y="2152498"/>
            <a:ext cx="2286000" cy="544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total budget</a:t>
            </a:r>
            <a:endParaRPr lang="en-US" sz="1100" dirty="0"/>
          </a:p>
        </p:txBody>
      </p:sp>
      <p:sp>
        <p:nvSpPr>
          <p:cNvPr id="7" name="Tile subscription revenue target"/>
          <p:cNvSpPr/>
          <p:nvPr/>
        </p:nvSpPr>
        <p:spPr>
          <a:xfrm>
            <a:off x="6035040" y="2926080"/>
            <a:ext cx="265176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8" name="Stat"/>
          <p:cNvSpPr txBox="1"/>
          <p:nvPr/>
        </p:nvSpPr>
        <p:spPr>
          <a:xfrm>
            <a:off x="6217920" y="3063240"/>
            <a:ext cx="2286000" cy="8549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$4.6M</a:t>
            </a:r>
            <a:endParaRPr lang="en-US" sz="2600" dirty="0"/>
          </a:p>
        </p:txBody>
      </p:sp>
      <p:sp>
        <p:nvSpPr>
          <p:cNvPr id="9" name="Stat label"/>
          <p:cNvSpPr txBox="1"/>
          <p:nvPr/>
        </p:nvSpPr>
        <p:spPr>
          <a:xfrm>
            <a:off x="6217920" y="3889858"/>
            <a:ext cx="2286000" cy="544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subscription revenue target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How we will know it is working</a:t>
            </a:r>
            <a:endParaRPr lang="en-US" sz="2600" dirty="0"/>
          </a:p>
        </p:txBody>
      </p:sp>
      <p:graphicFrame>
        <p:nvGraphicFramePr>
          <p:cNvPr id="9" name="Metric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1280160"/>
                <a:gridCol w="1371600"/>
                <a:gridCol w="1463040"/>
                <a:gridCol w="1463040"/>
              </a:tblGrid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Metric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Now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Jun 2027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Dec 2027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Reviewed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Active subscribers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7,400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9,500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12,000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Weekly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Cost per new subscriber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$51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$44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$38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Weekly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12-month retention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61%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64%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68%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Monthly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Referral share of new subs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9%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14%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20%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Monthly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Gift subscriptions (Q4)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1,100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1,800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Dec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2027 marketing plan</dc:title>
  <dc:subject>PptxGenJS Presentation</dc:subject>
  <dc:creator>ArumSoft Learning</dc:creator>
  <cp:lastModifiedBy>ArumSoft Learning</cp:lastModifiedBy>
  <cp:revision>1</cp:revision>
  <dcterms:created xsi:type="dcterms:W3CDTF">2026-11-04T02:57:03Z</dcterms:created>
  <dcterms:modified xsi:type="dcterms:W3CDTF">2026-11-04T02:57:03Z</dcterms:modified>
</cp:coreProperties>
</file>