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cing" id="{c01cf234-fe77-bc3c-1fe6-1c0196726ff0}">
          <p14:sldIdLst>
            <p14:sldId id="256"/>
            <p14:sldId id="257"/>
            <p14:sldId id="258"/>
          </p14:sldIdLst>
        </p14:section>
        <p14:section name="Vendors" id="{59699306-83be-f919-8d54-18ef7bf50bcc}">
          <p14:sldIdLst>
            <p14:sldId id="259"/>
          </p14:sldIdLst>
        </p14:section>
        <p14:section name="Scoring" id="{60ff1bfc-5e9c-8387-d221-966312e52472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Fathom Analytics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Comparison and pricing tables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Plan comparison, vendor comparison and option scoring · Fathom Analytics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Choose a plan</a:t>
            </a:r>
            <a:endParaRPr lang="en-US" sz="2600" dirty="0"/>
          </a:p>
        </p:txBody>
      </p:sp>
      <p:sp>
        <p:nvSpPr>
          <p:cNvPr id="3" name="Plan Starter"/>
          <p:cNvSpPr/>
          <p:nvPr/>
        </p:nvSpPr>
        <p:spPr>
          <a:xfrm>
            <a:off x="457200" y="1188720"/>
            <a:ext cx="2560320" cy="338328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417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Starter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373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$29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2128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per month</a:t>
            </a:r>
            <a:endParaRPr lang="en-US" sz="1000" dirty="0"/>
          </a:p>
        </p:txBody>
      </p:sp>
      <p:sp>
        <p:nvSpPr>
          <p:cNvPr id="7" name="Features"/>
          <p:cNvSpPr txBox="1"/>
          <p:nvPr/>
        </p:nvSpPr>
        <p:spPr>
          <a:xfrm>
            <a:off x="731520" y="260604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Up to 5 users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3 dashboards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Daily data refresh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Email support</a:t>
            </a:r>
            <a:endParaRPr lang="en-US" sz="1050" dirty="0"/>
          </a:p>
        </p:txBody>
      </p:sp>
      <p:sp>
        <p:nvSpPr>
          <p:cNvPr id="8" name="Button"/>
          <p:cNvSpPr/>
          <p:nvPr/>
        </p:nvSpPr>
        <p:spPr>
          <a:xfrm>
            <a:off x="822960" y="4114800"/>
            <a:ext cx="1828800" cy="347472"/>
          </a:xfrm>
          <a:prstGeom prst="roundRect">
            <a:avLst>
              <a:gd name="adj" fmla="val 15789"/>
            </a:avLst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41148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Get started</a:t>
            </a:r>
            <a:endParaRPr lang="en-US" sz="1050" dirty="0"/>
          </a:p>
        </p:txBody>
      </p:sp>
      <p:sp>
        <p:nvSpPr>
          <p:cNvPr id="10" name="Plan Team"/>
          <p:cNvSpPr/>
          <p:nvPr/>
        </p:nvSpPr>
        <p:spPr>
          <a:xfrm>
            <a:off x="3291840" y="1188720"/>
            <a:ext cx="2560320" cy="3383280"/>
          </a:xfrm>
          <a:prstGeom prst="roundRect">
            <a:avLst>
              <a:gd name="adj" fmla="val 3571"/>
            </a:avLst>
          </a:prstGeom>
          <a:solidFill>
            <a:schemeClr val="accent1"/>
          </a:solidFill>
          <a:ln/>
        </p:spPr>
      </p:sp>
      <p:sp>
        <p:nvSpPr>
          <p:cNvPr id="11" name="Badge"/>
          <p:cNvSpPr/>
          <p:nvPr/>
        </p:nvSpPr>
        <p:spPr>
          <a:xfrm>
            <a:off x="3931920" y="1051560"/>
            <a:ext cx="128016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931920" y="10515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Most popular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3474720" y="1417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Team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474720" y="17373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$99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3474720" y="22128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per month</a:t>
            </a:r>
            <a:endParaRPr lang="en-US" sz="1000" dirty="0"/>
          </a:p>
        </p:txBody>
      </p:sp>
      <p:sp>
        <p:nvSpPr>
          <p:cNvPr id="16" name="Features"/>
          <p:cNvSpPr txBox="1"/>
          <p:nvPr/>
        </p:nvSpPr>
        <p:spPr>
          <a:xfrm>
            <a:off x="3566160" y="260604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bg1"/>
                </a:solidFill>
              </a:rPr>
              <a:t>Up to 25 users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bg1"/>
                </a:solidFill>
              </a:rPr>
              <a:t>Unlimited dashboards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bg1"/>
                </a:solidFill>
              </a:rPr>
              <a:t>Hourly data refresh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bg1"/>
                </a:solidFill>
              </a:rPr>
              <a:t>Priority support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bg1"/>
                </a:solidFill>
              </a:rPr>
              <a:t>Scheduled reports</a:t>
            </a:r>
            <a:endParaRPr lang="en-US" sz="1050" dirty="0"/>
          </a:p>
        </p:txBody>
      </p:sp>
      <p:sp>
        <p:nvSpPr>
          <p:cNvPr id="17" name="Button"/>
          <p:cNvSpPr/>
          <p:nvPr/>
        </p:nvSpPr>
        <p:spPr>
          <a:xfrm>
            <a:off x="3657600" y="4114800"/>
            <a:ext cx="1828800" cy="347472"/>
          </a:xfrm>
          <a:prstGeom prst="roundRect">
            <a:avLst>
              <a:gd name="adj" fmla="val 15789"/>
            </a:avLst>
          </a:prstGeom>
          <a:solidFill>
            <a:schemeClr val="accent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3657600" y="41148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Get started</a:t>
            </a:r>
            <a:endParaRPr lang="en-US" sz="1050" dirty="0"/>
          </a:p>
        </p:txBody>
      </p:sp>
      <p:sp>
        <p:nvSpPr>
          <p:cNvPr id="19" name="Plan Business"/>
          <p:cNvSpPr/>
          <p:nvPr/>
        </p:nvSpPr>
        <p:spPr>
          <a:xfrm>
            <a:off x="6126480" y="1188720"/>
            <a:ext cx="2560320" cy="338328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309360" y="1417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Business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309360" y="17373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$299</a:t>
            </a:r>
            <a:endParaRPr lang="en-US" sz="2600" dirty="0"/>
          </a:p>
        </p:txBody>
      </p:sp>
      <p:sp>
        <p:nvSpPr>
          <p:cNvPr id="22" name="Text 20"/>
          <p:cNvSpPr txBox="1"/>
          <p:nvPr/>
        </p:nvSpPr>
        <p:spPr>
          <a:xfrm>
            <a:off x="6309360" y="22128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per month</a:t>
            </a:r>
            <a:endParaRPr lang="en-US" sz="1000" dirty="0"/>
          </a:p>
        </p:txBody>
      </p:sp>
      <p:sp>
        <p:nvSpPr>
          <p:cNvPr id="23" name="Features"/>
          <p:cNvSpPr txBox="1"/>
          <p:nvPr/>
        </p:nvSpPr>
        <p:spPr>
          <a:xfrm>
            <a:off x="6400800" y="260604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Unlimited users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Unlimited dashboards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Real-time refresh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Dedicated manager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✓"/>
            </a:pPr>
            <a:r>
              <a:rPr lang="en-US" sz="1050" dirty="0">
                <a:solidFill>
                  <a:schemeClr val="tx1"/>
                </a:solidFill>
              </a:rPr>
              <a:t>SSO and audit log</a:t>
            </a:r>
            <a:endParaRPr lang="en-US" sz="1050" dirty="0"/>
          </a:p>
        </p:txBody>
      </p:sp>
      <p:sp>
        <p:nvSpPr>
          <p:cNvPr id="24" name="Button"/>
          <p:cNvSpPr/>
          <p:nvPr/>
        </p:nvSpPr>
        <p:spPr>
          <a:xfrm>
            <a:off x="6492240" y="4114800"/>
            <a:ext cx="1828800" cy="347472"/>
          </a:xfrm>
          <a:prstGeom prst="roundRect">
            <a:avLst>
              <a:gd name="adj" fmla="val 15789"/>
            </a:avLst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492240" y="41148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Get started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Feature comparison</a:t>
            </a:r>
            <a:endParaRPr lang="en-US" sz="2600" dirty="0"/>
          </a:p>
        </p:txBody>
      </p:sp>
      <p:graphicFrame>
        <p:nvGraphicFramePr>
          <p:cNvPr id="4" name="Featur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920240"/>
                <a:gridCol w="1920240"/>
                <a:gridCol w="192024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Feature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Starter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Team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Business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Users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25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Unlimited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Dashboards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3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Unlimited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Unlimited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Data refresh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Daily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Hourly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Real-time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Scheduled reports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API access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Single sign-on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Audit log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✓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Support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Email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A5A"/>
                          </a:solidFill>
                        </a:rPr>
                        <a:t>Priority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Dedicated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Vendor comparison: warehouse management system</a:t>
            </a:r>
            <a:endParaRPr lang="en-US" sz="2600" dirty="0"/>
          </a:p>
        </p:txBody>
      </p:sp>
      <p:graphicFrame>
        <p:nvGraphicFramePr>
          <p:cNvPr id="5" name="Vendor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097280"/>
                <a:gridCol w="1584655"/>
                <a:gridCol w="1584655"/>
                <a:gridCol w="1584655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Criterion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Weight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Vendor A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Vendor B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Vendor C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Fit to requirements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35%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77A5A"/>
                          </a:solidFill>
                        </a:rPr>
                        <a:t>4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77A5A"/>
                          </a:solidFill>
                        </a:rPr>
                        <a:t>5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B8860B"/>
                          </a:solidFill>
                        </a:rPr>
                        <a:t>3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Total 3-year cost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25%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B8860B"/>
                          </a:solidFill>
                        </a:rPr>
                        <a:t>$410k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A12D2D"/>
                          </a:solidFill>
                        </a:rPr>
                        <a:t>$520k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77A5A"/>
                          </a:solidFill>
                        </a:rPr>
                        <a:t>$350k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Implementation time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15%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4 months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6 months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3 months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Integration with ERP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15%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77A5A"/>
                          </a:solidFill>
                        </a:rPr>
                        <a:t>Native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77A5A"/>
                          </a:solidFill>
                        </a:rPr>
                        <a:t>Native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B8860B"/>
                          </a:solidFill>
                        </a:rPr>
                        <a:t>Custom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References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10%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3 similar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5 similar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1 similar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Weighted score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3.9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77A5A"/>
                          </a:solidFill>
                        </a:rPr>
                        <a:t>4.1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3.3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Note"/>
          <p:cNvSpPr txBox="1"/>
          <p:nvPr/>
        </p:nvSpPr>
        <p:spPr>
          <a:xfrm>
            <a:off x="457200" y="40690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Scores are 1–5; weighted score = Σ(weight × score). Vendor B leads on fit and references; cost is the open question.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Option scoring: where to hold the offsite</a:t>
            </a:r>
            <a:endParaRPr lang="en-US" sz="2600" dirty="0"/>
          </a:p>
        </p:txBody>
      </p:sp>
      <p:graphicFrame>
        <p:nvGraphicFramePr>
          <p:cNvPr id="6" name="Scoring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170432"/>
                <a:gridCol w="1170432"/>
                <a:gridCol w="1170432"/>
                <a:gridCol w="1170432"/>
                <a:gridCol w="1170432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Option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Cost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Travel time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Capacity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Facilities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Total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Lakeside lodge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16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City hotel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D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17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Mountain retreat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1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5D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0E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11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Office + dinner out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E4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D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15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</a:tr>
            </a:tbl>
          </a:graphicData>
        </a:graphic>
      </p:graphicFrame>
      <p:sp>
        <p:nvSpPr>
          <p:cNvPr id="4" name="Note"/>
          <p:cNvSpPr txBox="1"/>
          <p:nvPr/>
        </p:nvSpPr>
        <p:spPr>
          <a:xfrm>
            <a:off x="457200" y="38404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1 = poor, 5 = excellent. City hotel scores highest; Lakeside is the fallback if the hotel's date is unavailable.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and pricing tables</dc:title>
  <dc:subject>PptxGenJS Presentation</dc:subject>
  <dc:creator>ArumSoft Learning</dc:creator>
  <cp:lastModifiedBy>ArumSoft Learning</cp:lastModifiedBy>
  <cp:revision>1</cp:revision>
  <dcterms:created xsi:type="dcterms:W3CDTF">2026-11-04T02:58:39Z</dcterms:created>
  <dcterms:modified xsi:type="dcterms:W3CDTF">2026-11-04T02:58:39Z</dcterms:modified>
</cp:coreProperties>
</file>