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out" id="{ff3f1474-52a7-3a75-afb5-a7bd69f85d7a}">
          <p14:sldIdLst>
            <p14:sldId id="256"/>
            <p14:sldId id="257"/>
            <p14:sldId id="259"/>
            <p14:sldId id="261"/>
          </p14:sldIdLst>
        </p14:section>
        <p14:section name="What we do" id="{3bb41789-ddc0-b25b-18c3-732fee094f9f}">
          <p14:sldIdLst>
            <p14:sldId id="258"/>
          </p14:sldIdLst>
        </p14:section>
        <p14:section name="Proof" id="{5c381c34-e259-738a-289c-3fbfdc04ef8a}">
          <p14:sldIdLst>
            <p14:sldId id="260"/>
            <p14:sldId id="262"/>
          </p14:sldIdLst>
        </p14:section>
        <p14:section name="Contact" id="{22308aa1-fdb6-890c-2f4c-e99d83aa7030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Annual revenue ($M)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revenue ($M)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  <c:pt idx="4">
                    <c:v>2026 (fcst)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5.1</c:v>
                </c:pt>
                <c:pt idx="1">
                  <c:v>5.9</c:v>
                </c:pt>
                <c:pt idx="2">
                  <c:v>6.8</c:v>
                </c:pt>
                <c:pt idx="3">
                  <c:v>7.6</c:v>
                </c:pt>
                <c:pt idx="4">
                  <c:v>8.4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Granite Peak Engineering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Granite Peak Engineering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Structural and civil engineering for mid-size buildings · Founded 2009 · Denver and Salt Lake City</a:t>
            </a:r>
            <a:endParaRPr lang="en-US" sz="1800" dirty="0"/>
          </a:p>
        </p:txBody>
      </p:sp>
      <p:sp>
        <p:nvSpPr>
          <p:cNvPr id="4" name="Logo mark"/>
          <p:cNvSpPr/>
          <p:nvPr/>
        </p:nvSpPr>
        <p:spPr>
          <a:xfrm>
            <a:off x="731520" y="6400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Who we are</a:t>
            </a:r>
            <a:endParaRPr lang="en-US" sz="2600" dirty="0"/>
          </a:p>
        </p:txBody>
      </p:sp>
      <p:sp>
        <p:nvSpPr>
          <p:cNvPr id="3" name="Mission"/>
          <p:cNvSpPr txBox="1"/>
          <p:nvPr/>
        </p:nvSpPr>
        <p:spPr>
          <a:xfrm>
            <a:off x="457200" y="12801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We design structures that are safe, buildable and on budget, for owners who need an engineer that answers the phone.</a:t>
            </a:r>
            <a:endParaRPr lang="en-US" sz="2000" dirty="0"/>
          </a:p>
        </p:txBody>
      </p:sp>
      <p:sp>
        <p:nvSpPr>
          <p:cNvPr id="4" name="Tile years in business"/>
          <p:cNvSpPr/>
          <p:nvPr/>
        </p:nvSpPr>
        <p:spPr>
          <a:xfrm>
            <a:off x="45720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4008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</a:rPr>
              <a:t>17</a:t>
            </a:r>
            <a:endParaRPr lang="en-US" sz="3400" dirty="0"/>
          </a:p>
        </p:txBody>
      </p:sp>
      <p:sp>
        <p:nvSpPr>
          <p:cNvPr id="6" name="Stat label"/>
          <p:cNvSpPr txBox="1"/>
          <p:nvPr/>
        </p:nvSpPr>
        <p:spPr>
          <a:xfrm>
            <a:off x="64008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years in business</a:t>
            </a:r>
            <a:endParaRPr lang="en-US" sz="1100" dirty="0"/>
          </a:p>
        </p:txBody>
      </p:sp>
      <p:sp>
        <p:nvSpPr>
          <p:cNvPr id="7" name="Tile engineers and technicians"/>
          <p:cNvSpPr/>
          <p:nvPr/>
        </p:nvSpPr>
        <p:spPr>
          <a:xfrm>
            <a:off x="329184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347472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42</a:t>
            </a:r>
            <a:endParaRPr lang="en-US" sz="3400" dirty="0"/>
          </a:p>
        </p:txBody>
      </p:sp>
      <p:sp>
        <p:nvSpPr>
          <p:cNvPr id="9" name="Stat label"/>
          <p:cNvSpPr txBox="1"/>
          <p:nvPr/>
        </p:nvSpPr>
        <p:spPr>
          <a:xfrm>
            <a:off x="347472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engineers and technicians</a:t>
            </a:r>
            <a:endParaRPr lang="en-US" sz="1100" dirty="0"/>
          </a:p>
        </p:txBody>
      </p:sp>
      <p:sp>
        <p:nvSpPr>
          <p:cNvPr id="10" name="Tile projects delivered"/>
          <p:cNvSpPr/>
          <p:nvPr/>
        </p:nvSpPr>
        <p:spPr>
          <a:xfrm>
            <a:off x="6126480" y="2560320"/>
            <a:ext cx="2560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309360" y="2697480"/>
            <a:ext cx="2194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1,100+</a:t>
            </a:r>
            <a:endParaRPr lang="en-US" sz="3400" dirty="0"/>
          </a:p>
        </p:txBody>
      </p:sp>
      <p:sp>
        <p:nvSpPr>
          <p:cNvPr id="12" name="Stat label"/>
          <p:cNvSpPr txBox="1"/>
          <p:nvPr/>
        </p:nvSpPr>
        <p:spPr>
          <a:xfrm>
            <a:off x="6309360" y="3467405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projects delivered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we do</a:t>
            </a:r>
            <a:endParaRPr lang="en-US" sz="2600" dirty="0"/>
          </a:p>
        </p:txBody>
      </p:sp>
      <p:sp>
        <p:nvSpPr>
          <p:cNvPr id="3" name="Card Structural engineering"/>
          <p:cNvSpPr/>
          <p:nvPr/>
        </p:nvSpPr>
        <p:spPr>
          <a:xfrm>
            <a:off x="45720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Structural engineering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New buildings and additions up to 12 stories: steel, concrete, timber and mass-timber.</a:t>
            </a:r>
            <a:endParaRPr lang="en-US" sz="1200" dirty="0"/>
          </a:p>
        </p:txBody>
      </p:sp>
      <p:sp>
        <p:nvSpPr>
          <p:cNvPr id="8" name="Card Civil and site"/>
          <p:cNvSpPr/>
          <p:nvPr/>
        </p:nvSpPr>
        <p:spPr>
          <a:xfrm>
            <a:off x="329184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Civil and site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Grading, drainage, utilities and permitting for commercial and multifamily sites.</a:t>
            </a:r>
            <a:endParaRPr lang="en-US" sz="1200" dirty="0"/>
          </a:p>
        </p:txBody>
      </p:sp>
      <p:sp>
        <p:nvSpPr>
          <p:cNvPr id="13" name="Card Assessment and retrofit"/>
          <p:cNvSpPr/>
          <p:nvPr/>
        </p:nvSpPr>
        <p:spPr>
          <a:xfrm>
            <a:off x="6126480" y="1280160"/>
            <a:ext cx="2560320" cy="256032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Assessment and retrofit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Condition surveys, seismic retrofits and adaptive reuse of existing buildings.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Our story</a:t>
            </a:r>
            <a:endParaRPr lang="en-US" sz="2600" dirty="0"/>
          </a:p>
        </p:txBody>
      </p:sp>
      <p:sp>
        <p:nvSpPr>
          <p:cNvPr id="3" name="Timeline line"/>
          <p:cNvSpPr/>
          <p:nvPr/>
        </p:nvSpPr>
        <p:spPr>
          <a:xfrm>
            <a:off x="457200" y="2377440"/>
            <a:ext cx="82296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</p:sp>
      <p:sp>
        <p:nvSpPr>
          <p:cNvPr id="4" name="Marker"/>
          <p:cNvSpPr/>
          <p:nvPr/>
        </p:nvSpPr>
        <p:spPr>
          <a:xfrm>
            <a:off x="7589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828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2009</a:t>
            </a:r>
            <a:endParaRPr lang="en-US" sz="1400" dirty="0"/>
          </a:p>
        </p:txBody>
      </p:sp>
      <p:sp>
        <p:nvSpPr>
          <p:cNvPr id="6" name="Milestone"/>
          <p:cNvSpPr txBox="1"/>
          <p:nvPr/>
        </p:nvSpPr>
        <p:spPr>
          <a:xfrm>
            <a:off x="1371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Founded in Denver by two engineers</a:t>
            </a:r>
            <a:endParaRPr lang="en-US" sz="1100" dirty="0"/>
          </a:p>
        </p:txBody>
      </p:sp>
      <p:sp>
        <p:nvSpPr>
          <p:cNvPr id="7" name="Marker"/>
          <p:cNvSpPr/>
          <p:nvPr/>
        </p:nvSpPr>
        <p:spPr>
          <a:xfrm>
            <a:off x="25877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0116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2014</a:t>
            </a:r>
            <a:endParaRPr lang="en-US" sz="1400" dirty="0"/>
          </a:p>
        </p:txBody>
      </p:sp>
      <p:sp>
        <p:nvSpPr>
          <p:cNvPr id="9" name="Milestone"/>
          <p:cNvSpPr txBox="1"/>
          <p:nvPr/>
        </p:nvSpPr>
        <p:spPr>
          <a:xfrm>
            <a:off x="19659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First mass-timber project in Colorado</a:t>
            </a:r>
            <a:endParaRPr lang="en-US" sz="1100" dirty="0"/>
          </a:p>
        </p:txBody>
      </p:sp>
      <p:sp>
        <p:nvSpPr>
          <p:cNvPr id="10" name="Marker"/>
          <p:cNvSpPr/>
          <p:nvPr/>
        </p:nvSpPr>
        <p:spPr>
          <a:xfrm>
            <a:off x="44165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8404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2018</a:t>
            </a:r>
            <a:endParaRPr lang="en-US" sz="1400" dirty="0"/>
          </a:p>
        </p:txBody>
      </p:sp>
      <p:sp>
        <p:nvSpPr>
          <p:cNvPr id="12" name="Milestone"/>
          <p:cNvSpPr txBox="1"/>
          <p:nvPr/>
        </p:nvSpPr>
        <p:spPr>
          <a:xfrm>
            <a:off x="37947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Salt Lake City office opens</a:t>
            </a:r>
            <a:endParaRPr lang="en-US" sz="1100" dirty="0"/>
          </a:p>
        </p:txBody>
      </p:sp>
      <p:sp>
        <p:nvSpPr>
          <p:cNvPr id="13" name="Marker"/>
          <p:cNvSpPr/>
          <p:nvPr/>
        </p:nvSpPr>
        <p:spPr>
          <a:xfrm>
            <a:off x="62453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6692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2022</a:t>
            </a:r>
            <a:endParaRPr lang="en-US" sz="1400" dirty="0"/>
          </a:p>
        </p:txBody>
      </p:sp>
      <p:sp>
        <p:nvSpPr>
          <p:cNvPr id="15" name="Milestone"/>
          <p:cNvSpPr txBox="1"/>
          <p:nvPr/>
        </p:nvSpPr>
        <p:spPr>
          <a:xfrm>
            <a:off x="56235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ISO 9001 certification</a:t>
            </a:r>
            <a:endParaRPr lang="en-US" sz="1100" dirty="0"/>
          </a:p>
        </p:txBody>
      </p:sp>
      <p:sp>
        <p:nvSpPr>
          <p:cNvPr id="16" name="Marker"/>
          <p:cNvSpPr/>
          <p:nvPr/>
        </p:nvSpPr>
        <p:spPr>
          <a:xfrm>
            <a:off x="8074152" y="22219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98080" y="1691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2026</a:t>
            </a:r>
            <a:endParaRPr lang="en-US" sz="1400" dirty="0"/>
          </a:p>
        </p:txBody>
      </p:sp>
      <p:sp>
        <p:nvSpPr>
          <p:cNvPr id="18" name="Milestone"/>
          <p:cNvSpPr txBox="1"/>
          <p:nvPr/>
        </p:nvSpPr>
        <p:spPr>
          <a:xfrm>
            <a:off x="7452360" y="2697480"/>
            <a:ext cx="1554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42 staff, 1,100 projects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Who we work with</a:t>
            </a:r>
            <a:endParaRPr lang="en-US" sz="2600" dirty="0"/>
          </a:p>
        </p:txBody>
      </p:sp>
      <p:graphicFrame>
        <p:nvGraphicFramePr>
          <p:cNvPr id="6" name="Clien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828800"/>
                <a:gridCol w="329184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Sector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Share of work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Typical project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Multifamily developers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38%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5–8 story podium buildings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Commercial owners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27%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Offices, retail, mixed-use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Public sector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20%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Schools, libraries, fire stations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Architects (as consultant)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Design-phase structural support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Leadership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05156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Ana Ruiz, PE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Principal, Structural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Mass-timber lead; 20 years</a:t>
            </a:r>
            <a:endParaRPr lang="en-US" sz="1050" dirty="0"/>
          </a:p>
        </p:txBody>
      </p:sp>
      <p:sp>
        <p:nvSpPr>
          <p:cNvPr id="9" name="Person card"/>
          <p:cNvSpPr/>
          <p:nvPr/>
        </p:nvSpPr>
        <p:spPr>
          <a:xfrm>
            <a:off x="256032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15468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1546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TM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6974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Tom Mercer, PE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69748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Principal, Civil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9748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Site and permitting; 18 years</a:t>
            </a:r>
            <a:endParaRPr lang="en-US" sz="105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25780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25780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JL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0060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Jin Lee, SE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80060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Director, Assessment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480060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Seismic retrofit specialist</a:t>
            </a:r>
            <a:endParaRPr lang="en-US" sz="105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280160"/>
            <a:ext cx="1920240" cy="29260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36092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36092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KO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Kate O'Neil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90372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accent1"/>
                </a:solidFill>
              </a:rPr>
              <a:t>Operations Director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903720" y="292608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Quality system and staffing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Growth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Note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Bullets"/>
          <p:cNvSpPr txBox="1"/>
          <p:nvPr/>
        </p:nvSpPr>
        <p:spPr>
          <a:xfrm>
            <a:off x="6217920" y="1371600"/>
            <a:ext cx="2286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Repeat and referral work: 72% of revenue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On-time permit submissions: 96% in 2025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Zero lost-time incidents, 6 years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Let's talk about your project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hello@granitepeak.example · +1 303 555 0144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1200 Market Street, Denver CO · 50 West Temple, Salt Lake City UT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granitepeak.example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Granite Peak Engineering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