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Certificate Maker at arumsoft.com/resources/powerpoint/certificate-maker. One slide per recipient. Export with File › Save As › PDF.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Certificate Maker at arumsoft.com/resources/powerpoint/certificate-maker. One slide per recipient. Export with File › Save As › PDF.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Certificate Maker at arumsoft.com/resources/powerpoint/certificate-maker. One slide per recipient. Export with File › Save As › PDF.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Outer border"/>
          <p:cNvSpPr/>
          <p:nvPr/>
        </p:nvSpPr>
        <p:spPr>
          <a:xfrm>
            <a:off x="274320" y="274320"/>
            <a:ext cx="8595360" cy="4594860"/>
          </a:xfrm>
          <a:prstGeom prst="rect">
            <a:avLst/>
          </a:prstGeom>
          <a:ln w="31750">
            <a:solidFill>
              <a:srgbClr val="1E2A5A"/>
            </a:solidFill>
            <a:prstDash val="solid"/>
          </a:ln>
        </p:spPr>
      </p:sp>
      <p:sp>
        <p:nvSpPr>
          <p:cNvPr id="4" name="Inner border"/>
          <p:cNvSpPr/>
          <p:nvPr/>
        </p:nvSpPr>
        <p:spPr>
          <a:xfrm>
            <a:off x="384048" y="384048"/>
            <a:ext cx="8375904" cy="4375404"/>
          </a:xfrm>
          <a:prstGeom prst="rect">
            <a:avLst/>
          </a:prstGeom>
          <a:ln w="9525">
            <a:solidFill>
              <a:srgbClr val="6D7594"/>
            </a:solidFill>
            <a:prstDash val="solid"/>
          </a:ln>
        </p:spPr>
      </p:sp>
      <p:sp>
        <p:nvSpPr>
          <p:cNvPr id="5" name="Corner 1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6" name="Corner 2"/>
          <p:cNvSpPr/>
          <p:nvPr/>
        </p:nvSpPr>
        <p:spPr>
          <a:xfrm>
            <a:off x="841248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7" name="Corner 3"/>
          <p:cNvSpPr/>
          <p:nvPr/>
        </p:nvSpPr>
        <p:spPr>
          <a:xfrm>
            <a:off x="27432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8" name="Corner 4"/>
          <p:cNvSpPr/>
          <p:nvPr/>
        </p:nvSpPr>
        <p:spPr>
          <a:xfrm>
            <a:off x="841248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9" name="Issuer"/>
          <p:cNvSpPr txBox="1"/>
          <p:nvPr/>
        </p:nvSpPr>
        <p:spPr>
          <a:xfrm>
            <a:off x="914400" y="594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670"/>
                </a:solidFill>
              </a:rPr>
              <a:t>ARUMSOFT LEARNING</a:t>
            </a:r>
            <a:endParaRPr lang="en-US" sz="1100" dirty="0"/>
          </a:p>
        </p:txBody>
      </p:sp>
      <p:sp>
        <p:nvSpPr>
          <p:cNvPr id="10" name="Title"/>
          <p:cNvSpPr txBox="1"/>
          <p:nvPr/>
        </p:nvSpPr>
        <p:spPr>
          <a:xfrm>
            <a:off x="914400" y="93268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A5A"/>
                </a:solidFill>
              </a:rPr>
              <a:t>Certificate of Completion</a:t>
            </a:r>
            <a:endParaRPr lang="en-US" sz="3000" dirty="0"/>
          </a:p>
        </p:txBody>
      </p:sp>
      <p:sp>
        <p:nvSpPr>
          <p:cNvPr id="11" name="Line"/>
          <p:cNvSpPr/>
          <p:nvPr/>
        </p:nvSpPr>
        <p:spPr>
          <a:xfrm>
            <a:off x="3931920" y="1627632"/>
            <a:ext cx="1280160" cy="0"/>
          </a:xfrm>
          <a:prstGeom prst="line">
            <a:avLst/>
          </a:prstGeom>
          <a:noFill/>
          <a:ln w="1905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14400" y="1737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This certificate is proudly presented to</a:t>
            </a:r>
            <a:endParaRPr lang="en-US" sz="1200" dirty="0"/>
          </a:p>
        </p:txBody>
      </p:sp>
      <p:sp>
        <p:nvSpPr>
          <p:cNvPr id="13" name="Recipient"/>
          <p:cNvSpPr txBox="1"/>
          <p:nvPr/>
        </p:nvSpPr>
        <p:spPr>
          <a:xfrm>
            <a:off x="731520" y="20299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2126"/>
                </a:solidFill>
              </a:rPr>
              <a:t>Maria Alvarez</a:t>
            </a:r>
            <a:endParaRPr lang="en-US" sz="3600" dirty="0"/>
          </a:p>
        </p:txBody>
      </p:sp>
      <p:sp>
        <p:nvSpPr>
          <p:cNvPr id="14" name="Line"/>
          <p:cNvSpPr/>
          <p:nvPr/>
        </p:nvSpPr>
        <p:spPr>
          <a:xfrm>
            <a:off x="2286000" y="2761488"/>
            <a:ext cx="4572000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15" name="Course"/>
          <p:cNvSpPr txBox="1"/>
          <p:nvPr/>
        </p:nvSpPr>
        <p:spPr>
          <a:xfrm>
            <a:off x="914400" y="2852928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for successfully completing the 12-hour course and its final project</a:t>
            </a:r>
            <a:endParaRPr lang="en-US" sz="12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72044"/>
                </a:solidFill>
              </a:rPr>
              <a:t>Excel Essentials: Formulas, Tables and Charts</a:t>
            </a:r>
            <a:endParaRPr lang="en-US" sz="1200" dirty="0"/>
          </a:p>
        </p:txBody>
      </p:sp>
      <p:sp>
        <p:nvSpPr>
          <p:cNvPr id="16" name="Line"/>
          <p:cNvSpPr/>
          <p:nvPr/>
        </p:nvSpPr>
        <p:spPr>
          <a:xfrm>
            <a:off x="91440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17" name="Signatory"/>
          <p:cNvSpPr txBox="1"/>
          <p:nvPr/>
        </p:nvSpPr>
        <p:spPr>
          <a:xfrm>
            <a:off x="91440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Jane Park</a:t>
            </a:r>
            <a:endParaRPr lang="en-US" sz="1200" dirty="0"/>
          </a:p>
        </p:txBody>
      </p:sp>
      <p:sp>
        <p:nvSpPr>
          <p:cNvPr id="18" name="Text"/>
          <p:cNvSpPr txBox="1"/>
          <p:nvPr/>
        </p:nvSpPr>
        <p:spPr>
          <a:xfrm>
            <a:off x="91440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Program Director</a:t>
            </a:r>
            <a:endParaRPr lang="en-US" sz="900" dirty="0"/>
          </a:p>
        </p:txBody>
      </p:sp>
      <p:sp>
        <p:nvSpPr>
          <p:cNvPr id="19" name="Line"/>
          <p:cNvSpPr/>
          <p:nvPr/>
        </p:nvSpPr>
        <p:spPr>
          <a:xfrm>
            <a:off x="347472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0" name="Signatory"/>
          <p:cNvSpPr txBox="1"/>
          <p:nvPr/>
        </p:nvSpPr>
        <p:spPr>
          <a:xfrm>
            <a:off x="347472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Omar Haddad</a:t>
            </a:r>
            <a:endParaRPr lang="en-US" sz="1200" dirty="0"/>
          </a:p>
        </p:txBody>
      </p:sp>
      <p:sp>
        <p:nvSpPr>
          <p:cNvPr id="21" name="Text"/>
          <p:cNvSpPr txBox="1"/>
          <p:nvPr/>
        </p:nvSpPr>
        <p:spPr>
          <a:xfrm>
            <a:off x="347472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Lead Instructor</a:t>
            </a:r>
            <a:endParaRPr lang="en-US" sz="900" dirty="0"/>
          </a:p>
        </p:txBody>
      </p:sp>
      <p:sp>
        <p:nvSpPr>
          <p:cNvPr id="22" name="Line"/>
          <p:cNvSpPr/>
          <p:nvPr/>
        </p:nvSpPr>
        <p:spPr>
          <a:xfrm>
            <a:off x="603504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3" name="Date"/>
          <p:cNvSpPr txBox="1"/>
          <p:nvPr/>
        </p:nvSpPr>
        <p:spPr>
          <a:xfrm>
            <a:off x="603504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126"/>
                </a:solidFill>
              </a:rPr>
              <a:t>June 12, 2026</a:t>
            </a:r>
            <a:endParaRPr lang="en-US" sz="1200" dirty="0"/>
          </a:p>
        </p:txBody>
      </p:sp>
      <p:sp>
        <p:nvSpPr>
          <p:cNvPr id="24" name="Text"/>
          <p:cNvSpPr txBox="1"/>
          <p:nvPr/>
        </p:nvSpPr>
        <p:spPr>
          <a:xfrm>
            <a:off x="603504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Date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Outer border"/>
          <p:cNvSpPr/>
          <p:nvPr/>
        </p:nvSpPr>
        <p:spPr>
          <a:xfrm>
            <a:off x="274320" y="274320"/>
            <a:ext cx="8595360" cy="4594860"/>
          </a:xfrm>
          <a:prstGeom prst="rect">
            <a:avLst/>
          </a:prstGeom>
          <a:ln w="31750">
            <a:solidFill>
              <a:srgbClr val="1E2A5A"/>
            </a:solidFill>
            <a:prstDash val="solid"/>
          </a:ln>
        </p:spPr>
      </p:sp>
      <p:sp>
        <p:nvSpPr>
          <p:cNvPr id="4" name="Inner border"/>
          <p:cNvSpPr/>
          <p:nvPr/>
        </p:nvSpPr>
        <p:spPr>
          <a:xfrm>
            <a:off x="384048" y="384048"/>
            <a:ext cx="8375904" cy="4375404"/>
          </a:xfrm>
          <a:prstGeom prst="rect">
            <a:avLst/>
          </a:prstGeom>
          <a:ln w="9525">
            <a:solidFill>
              <a:srgbClr val="6D7594"/>
            </a:solidFill>
            <a:prstDash val="solid"/>
          </a:ln>
        </p:spPr>
      </p:sp>
      <p:sp>
        <p:nvSpPr>
          <p:cNvPr id="5" name="Corner 1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6" name="Corner 2"/>
          <p:cNvSpPr/>
          <p:nvPr/>
        </p:nvSpPr>
        <p:spPr>
          <a:xfrm>
            <a:off x="841248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7" name="Corner 3"/>
          <p:cNvSpPr/>
          <p:nvPr/>
        </p:nvSpPr>
        <p:spPr>
          <a:xfrm>
            <a:off x="27432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8" name="Corner 4"/>
          <p:cNvSpPr/>
          <p:nvPr/>
        </p:nvSpPr>
        <p:spPr>
          <a:xfrm>
            <a:off x="841248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9" name="Issuer"/>
          <p:cNvSpPr txBox="1"/>
          <p:nvPr/>
        </p:nvSpPr>
        <p:spPr>
          <a:xfrm>
            <a:off x="914400" y="594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670"/>
                </a:solidFill>
              </a:rPr>
              <a:t>ARUMSOFT LEARNING</a:t>
            </a:r>
            <a:endParaRPr lang="en-US" sz="1100" dirty="0"/>
          </a:p>
        </p:txBody>
      </p:sp>
      <p:sp>
        <p:nvSpPr>
          <p:cNvPr id="10" name="Title"/>
          <p:cNvSpPr txBox="1"/>
          <p:nvPr/>
        </p:nvSpPr>
        <p:spPr>
          <a:xfrm>
            <a:off x="914400" y="93268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A5A"/>
                </a:solidFill>
              </a:rPr>
              <a:t>Certificate of Completion</a:t>
            </a:r>
            <a:endParaRPr lang="en-US" sz="3000" dirty="0"/>
          </a:p>
        </p:txBody>
      </p:sp>
      <p:sp>
        <p:nvSpPr>
          <p:cNvPr id="11" name="Line"/>
          <p:cNvSpPr/>
          <p:nvPr/>
        </p:nvSpPr>
        <p:spPr>
          <a:xfrm>
            <a:off x="3931920" y="1627632"/>
            <a:ext cx="1280160" cy="0"/>
          </a:xfrm>
          <a:prstGeom prst="line">
            <a:avLst/>
          </a:prstGeom>
          <a:noFill/>
          <a:ln w="1905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14400" y="1737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This certificate is proudly presented to</a:t>
            </a:r>
            <a:endParaRPr lang="en-US" sz="1200" dirty="0"/>
          </a:p>
        </p:txBody>
      </p:sp>
      <p:sp>
        <p:nvSpPr>
          <p:cNvPr id="13" name="Recipient"/>
          <p:cNvSpPr txBox="1"/>
          <p:nvPr/>
        </p:nvSpPr>
        <p:spPr>
          <a:xfrm>
            <a:off x="731520" y="20299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2126"/>
                </a:solidFill>
              </a:rPr>
              <a:t>Daniel Kim</a:t>
            </a:r>
            <a:endParaRPr lang="en-US" sz="3600" dirty="0"/>
          </a:p>
        </p:txBody>
      </p:sp>
      <p:sp>
        <p:nvSpPr>
          <p:cNvPr id="14" name="Line"/>
          <p:cNvSpPr/>
          <p:nvPr/>
        </p:nvSpPr>
        <p:spPr>
          <a:xfrm>
            <a:off x="2286000" y="2761488"/>
            <a:ext cx="4572000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15" name="Course"/>
          <p:cNvSpPr txBox="1"/>
          <p:nvPr/>
        </p:nvSpPr>
        <p:spPr>
          <a:xfrm>
            <a:off x="914400" y="2852928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for successfully completing the 12-hour course and its final project</a:t>
            </a:r>
            <a:endParaRPr lang="en-US" sz="12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72044"/>
                </a:solidFill>
              </a:rPr>
              <a:t>Excel Essentials: Formulas, Tables and Charts</a:t>
            </a:r>
            <a:endParaRPr lang="en-US" sz="1200" dirty="0"/>
          </a:p>
        </p:txBody>
      </p:sp>
      <p:sp>
        <p:nvSpPr>
          <p:cNvPr id="16" name="Line"/>
          <p:cNvSpPr/>
          <p:nvPr/>
        </p:nvSpPr>
        <p:spPr>
          <a:xfrm>
            <a:off x="91440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17" name="Signatory"/>
          <p:cNvSpPr txBox="1"/>
          <p:nvPr/>
        </p:nvSpPr>
        <p:spPr>
          <a:xfrm>
            <a:off x="91440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Jane Park</a:t>
            </a:r>
            <a:endParaRPr lang="en-US" sz="1200" dirty="0"/>
          </a:p>
        </p:txBody>
      </p:sp>
      <p:sp>
        <p:nvSpPr>
          <p:cNvPr id="18" name="Text"/>
          <p:cNvSpPr txBox="1"/>
          <p:nvPr/>
        </p:nvSpPr>
        <p:spPr>
          <a:xfrm>
            <a:off x="91440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Program Director</a:t>
            </a:r>
            <a:endParaRPr lang="en-US" sz="900" dirty="0"/>
          </a:p>
        </p:txBody>
      </p:sp>
      <p:sp>
        <p:nvSpPr>
          <p:cNvPr id="19" name="Line"/>
          <p:cNvSpPr/>
          <p:nvPr/>
        </p:nvSpPr>
        <p:spPr>
          <a:xfrm>
            <a:off x="347472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0" name="Signatory"/>
          <p:cNvSpPr txBox="1"/>
          <p:nvPr/>
        </p:nvSpPr>
        <p:spPr>
          <a:xfrm>
            <a:off x="347472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Omar Haddad</a:t>
            </a:r>
            <a:endParaRPr lang="en-US" sz="1200" dirty="0"/>
          </a:p>
        </p:txBody>
      </p:sp>
      <p:sp>
        <p:nvSpPr>
          <p:cNvPr id="21" name="Text"/>
          <p:cNvSpPr txBox="1"/>
          <p:nvPr/>
        </p:nvSpPr>
        <p:spPr>
          <a:xfrm>
            <a:off x="347472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Lead Instructor</a:t>
            </a:r>
            <a:endParaRPr lang="en-US" sz="900" dirty="0"/>
          </a:p>
        </p:txBody>
      </p:sp>
      <p:sp>
        <p:nvSpPr>
          <p:cNvPr id="22" name="Line"/>
          <p:cNvSpPr/>
          <p:nvPr/>
        </p:nvSpPr>
        <p:spPr>
          <a:xfrm>
            <a:off x="603504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3" name="Date"/>
          <p:cNvSpPr txBox="1"/>
          <p:nvPr/>
        </p:nvSpPr>
        <p:spPr>
          <a:xfrm>
            <a:off x="603504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126"/>
                </a:solidFill>
              </a:rPr>
              <a:t>June 12, 2026</a:t>
            </a:r>
            <a:endParaRPr lang="en-US" sz="1200" dirty="0"/>
          </a:p>
        </p:txBody>
      </p:sp>
      <p:sp>
        <p:nvSpPr>
          <p:cNvPr id="24" name="Text"/>
          <p:cNvSpPr txBox="1"/>
          <p:nvPr/>
        </p:nvSpPr>
        <p:spPr>
          <a:xfrm>
            <a:off x="603504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Date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Outer border"/>
          <p:cNvSpPr/>
          <p:nvPr/>
        </p:nvSpPr>
        <p:spPr>
          <a:xfrm>
            <a:off x="274320" y="274320"/>
            <a:ext cx="8595360" cy="4594860"/>
          </a:xfrm>
          <a:prstGeom prst="rect">
            <a:avLst/>
          </a:prstGeom>
          <a:ln w="31750">
            <a:solidFill>
              <a:srgbClr val="1E2A5A"/>
            </a:solidFill>
            <a:prstDash val="solid"/>
          </a:ln>
        </p:spPr>
      </p:sp>
      <p:sp>
        <p:nvSpPr>
          <p:cNvPr id="4" name="Inner border"/>
          <p:cNvSpPr/>
          <p:nvPr/>
        </p:nvSpPr>
        <p:spPr>
          <a:xfrm>
            <a:off x="384048" y="384048"/>
            <a:ext cx="8375904" cy="4375404"/>
          </a:xfrm>
          <a:prstGeom prst="rect">
            <a:avLst/>
          </a:prstGeom>
          <a:ln w="9525">
            <a:solidFill>
              <a:srgbClr val="6D7594"/>
            </a:solidFill>
            <a:prstDash val="solid"/>
          </a:ln>
        </p:spPr>
      </p:sp>
      <p:sp>
        <p:nvSpPr>
          <p:cNvPr id="5" name="Corner 1"/>
          <p:cNvSpPr/>
          <p:nvPr/>
        </p:nvSpPr>
        <p:spPr>
          <a:xfrm>
            <a:off x="27432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6" name="Corner 2"/>
          <p:cNvSpPr/>
          <p:nvPr/>
        </p:nvSpPr>
        <p:spPr>
          <a:xfrm>
            <a:off x="8412480" y="27432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7" name="Corner 3"/>
          <p:cNvSpPr/>
          <p:nvPr/>
        </p:nvSpPr>
        <p:spPr>
          <a:xfrm>
            <a:off x="27432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8" name="Corner 4"/>
          <p:cNvSpPr/>
          <p:nvPr/>
        </p:nvSpPr>
        <p:spPr>
          <a:xfrm>
            <a:off x="8412480" y="4411980"/>
            <a:ext cx="457200" cy="457200"/>
          </a:xfrm>
          <a:prstGeom prst="rect">
            <a:avLst/>
          </a:prstGeom>
          <a:solidFill>
            <a:srgbClr val="1E2A5A"/>
          </a:solidFill>
          <a:ln/>
        </p:spPr>
      </p:sp>
      <p:sp>
        <p:nvSpPr>
          <p:cNvPr id="9" name="Issuer"/>
          <p:cNvSpPr txBox="1"/>
          <p:nvPr/>
        </p:nvSpPr>
        <p:spPr>
          <a:xfrm>
            <a:off x="914400" y="594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670"/>
                </a:solidFill>
              </a:rPr>
              <a:t>ARUMSOFT LEARNING</a:t>
            </a:r>
            <a:endParaRPr lang="en-US" sz="1100" dirty="0"/>
          </a:p>
        </p:txBody>
      </p:sp>
      <p:sp>
        <p:nvSpPr>
          <p:cNvPr id="10" name="Title"/>
          <p:cNvSpPr txBox="1"/>
          <p:nvPr/>
        </p:nvSpPr>
        <p:spPr>
          <a:xfrm>
            <a:off x="914400" y="93268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A5A"/>
                </a:solidFill>
              </a:rPr>
              <a:t>Certificate of Completion</a:t>
            </a:r>
            <a:endParaRPr lang="en-US" sz="3000" dirty="0"/>
          </a:p>
        </p:txBody>
      </p:sp>
      <p:sp>
        <p:nvSpPr>
          <p:cNvPr id="11" name="Line"/>
          <p:cNvSpPr/>
          <p:nvPr/>
        </p:nvSpPr>
        <p:spPr>
          <a:xfrm>
            <a:off x="3931920" y="1627632"/>
            <a:ext cx="1280160" cy="0"/>
          </a:xfrm>
          <a:prstGeom prst="line">
            <a:avLst/>
          </a:prstGeom>
          <a:noFill/>
          <a:ln w="1905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14400" y="1737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This certificate is proudly presented to</a:t>
            </a:r>
            <a:endParaRPr lang="en-US" sz="1200" dirty="0"/>
          </a:p>
        </p:txBody>
      </p:sp>
      <p:sp>
        <p:nvSpPr>
          <p:cNvPr id="13" name="Recipient"/>
          <p:cNvSpPr txBox="1"/>
          <p:nvPr/>
        </p:nvSpPr>
        <p:spPr>
          <a:xfrm>
            <a:off x="731520" y="2029968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2126"/>
                </a:solidFill>
              </a:rPr>
              <a:t>Priya Nair</a:t>
            </a:r>
            <a:endParaRPr lang="en-US" sz="3600" dirty="0"/>
          </a:p>
        </p:txBody>
      </p:sp>
      <p:sp>
        <p:nvSpPr>
          <p:cNvPr id="14" name="Line"/>
          <p:cNvSpPr/>
          <p:nvPr/>
        </p:nvSpPr>
        <p:spPr>
          <a:xfrm>
            <a:off x="2286000" y="2761488"/>
            <a:ext cx="4572000" cy="0"/>
          </a:xfrm>
          <a:prstGeom prst="line">
            <a:avLst/>
          </a:prstGeom>
          <a:noFill/>
          <a:ln w="12700">
            <a:solidFill>
              <a:srgbClr val="E3E7EA"/>
            </a:solidFill>
            <a:prstDash val="solid"/>
          </a:ln>
        </p:spPr>
      </p:sp>
      <p:sp>
        <p:nvSpPr>
          <p:cNvPr id="15" name="Course"/>
          <p:cNvSpPr txBox="1"/>
          <p:nvPr/>
        </p:nvSpPr>
        <p:spPr>
          <a:xfrm>
            <a:off x="914400" y="2852928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for successfully completing the 12-hour course and its final project</a:t>
            </a:r>
            <a:endParaRPr lang="en-US" sz="12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172044"/>
                </a:solidFill>
              </a:rPr>
              <a:t>Excel Essentials: Formulas, Tables and Charts</a:t>
            </a:r>
            <a:endParaRPr lang="en-US" sz="1200" dirty="0"/>
          </a:p>
        </p:txBody>
      </p:sp>
      <p:sp>
        <p:nvSpPr>
          <p:cNvPr id="16" name="Line"/>
          <p:cNvSpPr/>
          <p:nvPr/>
        </p:nvSpPr>
        <p:spPr>
          <a:xfrm>
            <a:off x="91440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17" name="Signatory"/>
          <p:cNvSpPr txBox="1"/>
          <p:nvPr/>
        </p:nvSpPr>
        <p:spPr>
          <a:xfrm>
            <a:off x="91440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Jane Park</a:t>
            </a:r>
            <a:endParaRPr lang="en-US" sz="1200" dirty="0"/>
          </a:p>
        </p:txBody>
      </p:sp>
      <p:sp>
        <p:nvSpPr>
          <p:cNvPr id="18" name="Text"/>
          <p:cNvSpPr txBox="1"/>
          <p:nvPr/>
        </p:nvSpPr>
        <p:spPr>
          <a:xfrm>
            <a:off x="91440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Program Director</a:t>
            </a:r>
            <a:endParaRPr lang="en-US" sz="900" dirty="0"/>
          </a:p>
        </p:txBody>
      </p:sp>
      <p:sp>
        <p:nvSpPr>
          <p:cNvPr id="19" name="Line"/>
          <p:cNvSpPr/>
          <p:nvPr/>
        </p:nvSpPr>
        <p:spPr>
          <a:xfrm>
            <a:off x="347472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0" name="Signatory"/>
          <p:cNvSpPr txBox="1"/>
          <p:nvPr/>
        </p:nvSpPr>
        <p:spPr>
          <a:xfrm>
            <a:off x="347472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126"/>
                </a:solidFill>
              </a:rPr>
              <a:t>Omar Haddad</a:t>
            </a:r>
            <a:endParaRPr lang="en-US" sz="1200" dirty="0"/>
          </a:p>
        </p:txBody>
      </p:sp>
      <p:sp>
        <p:nvSpPr>
          <p:cNvPr id="21" name="Text"/>
          <p:cNvSpPr txBox="1"/>
          <p:nvPr/>
        </p:nvSpPr>
        <p:spPr>
          <a:xfrm>
            <a:off x="347472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Lead Instructor</a:t>
            </a:r>
            <a:endParaRPr lang="en-US" sz="900" dirty="0"/>
          </a:p>
        </p:txBody>
      </p:sp>
      <p:sp>
        <p:nvSpPr>
          <p:cNvPr id="22" name="Line"/>
          <p:cNvSpPr/>
          <p:nvPr/>
        </p:nvSpPr>
        <p:spPr>
          <a:xfrm>
            <a:off x="6035040" y="4270248"/>
            <a:ext cx="2194560" cy="0"/>
          </a:xfrm>
          <a:prstGeom prst="line">
            <a:avLst/>
          </a:prstGeom>
          <a:noFill/>
          <a:ln w="9525">
            <a:solidFill>
              <a:srgbClr val="5B6670"/>
            </a:solidFill>
            <a:prstDash val="solid"/>
          </a:ln>
        </p:spPr>
      </p:sp>
      <p:sp>
        <p:nvSpPr>
          <p:cNvPr id="23" name="Date"/>
          <p:cNvSpPr txBox="1"/>
          <p:nvPr/>
        </p:nvSpPr>
        <p:spPr>
          <a:xfrm>
            <a:off x="6035040" y="3959352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126"/>
                </a:solidFill>
              </a:rPr>
              <a:t>June 12, 2026</a:t>
            </a:r>
            <a:endParaRPr lang="en-US" sz="1200" dirty="0"/>
          </a:p>
        </p:txBody>
      </p:sp>
      <p:sp>
        <p:nvSpPr>
          <p:cNvPr id="24" name="Text"/>
          <p:cNvSpPr txBox="1"/>
          <p:nvPr/>
        </p:nvSpPr>
        <p:spPr>
          <a:xfrm>
            <a:off x="6035040" y="430682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5B6670"/>
                </a:solidFill>
              </a:rPr>
              <a:t>Date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Certificate of Completion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