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verview" id="{3757303b-be4e-ec61-dbee-7d9ad4c12ed4}">
          <p14:sldIdLst>
            <p14:sldId id="256"/>
            <p14:sldId id="257"/>
          </p14:sldIdLst>
        </p14:section>
        <p14:section name="The three phases" id="{be6439f3-c6f7-5f91-fe87-988608be8024}">
          <p14:sldIdLst>
            <p14:sldId id="258"/>
            <p14:sldId id="259"/>
            <p14:sldId id="260"/>
          </p14:sldIdLst>
        </p14:section>
        <p14:section name="Measures and support" id="{e5320bb5-9a80-ef47-0242-b4261cd48862}">
          <p14:sldIdLst>
            <p14:sldId id="261"/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Northgate Health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30-60-90 day plan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Jordan Lee · Regional Sales Manager, Northeast · Starting March 2, 2026</a:t>
            </a:r>
            <a:endParaRPr lang="en-US" sz="1800" dirty="0"/>
          </a:p>
        </p:txBody>
      </p:sp>
      <p:sp>
        <p:nvSpPr>
          <p:cNvPr id="4" name="Company"/>
          <p:cNvSpPr txBox="1"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Northgate Health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Learn, then contribute, then lead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280160"/>
            <a:ext cx="2682240" cy="91440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4" name="Step text"/>
          <p:cNvSpPr txBox="1"/>
          <p:nvPr/>
        </p:nvSpPr>
        <p:spPr>
          <a:xfrm>
            <a:off x="777240" y="1280160"/>
            <a:ext cx="204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Days 1–30</a:t>
            </a:r>
            <a:endParaRPr lang="en-US" sz="14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DCE1F0"/>
                </a:solidFill>
              </a:rPr>
              <a:t>Learn</a:t>
            </a:r>
            <a:endParaRPr lang="en-US" sz="1400" dirty="0"/>
          </a:p>
        </p:txBody>
      </p:sp>
      <p:sp>
        <p:nvSpPr>
          <p:cNvPr id="5" name="Step 2"/>
          <p:cNvSpPr/>
          <p:nvPr/>
        </p:nvSpPr>
        <p:spPr>
          <a:xfrm>
            <a:off x="3230880" y="1280160"/>
            <a:ext cx="2682240" cy="91440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6" name="Step text"/>
          <p:cNvSpPr txBox="1"/>
          <p:nvPr/>
        </p:nvSpPr>
        <p:spPr>
          <a:xfrm>
            <a:off x="3550920" y="1280160"/>
            <a:ext cx="204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Days 31–60</a:t>
            </a:r>
            <a:endParaRPr lang="en-US" sz="14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DCE1F0"/>
                </a:solidFill>
              </a:rPr>
              <a:t>Contribute</a:t>
            </a:r>
            <a:endParaRPr lang="en-US" sz="1400" dirty="0"/>
          </a:p>
        </p:txBody>
      </p:sp>
      <p:sp>
        <p:nvSpPr>
          <p:cNvPr id="7" name="Step 3"/>
          <p:cNvSpPr/>
          <p:nvPr/>
        </p:nvSpPr>
        <p:spPr>
          <a:xfrm>
            <a:off x="6004560" y="1280160"/>
            <a:ext cx="2682240" cy="91440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8" name="Step text"/>
          <p:cNvSpPr txBox="1"/>
          <p:nvPr/>
        </p:nvSpPr>
        <p:spPr>
          <a:xfrm>
            <a:off x="6324600" y="1280160"/>
            <a:ext cx="204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Days 61–90</a:t>
            </a:r>
            <a:endParaRPr lang="en-US" sz="14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DCE1F0"/>
                </a:solidFill>
              </a:rPr>
              <a:t>Lead</a:t>
            </a:r>
            <a:endParaRPr lang="en-US" sz="1400" dirty="0"/>
          </a:p>
        </p:txBody>
      </p:sp>
      <p:sp>
        <p:nvSpPr>
          <p:cNvPr id="9" name="Goal card"/>
          <p:cNvSpPr/>
          <p:nvPr/>
        </p:nvSpPr>
        <p:spPr>
          <a:xfrm>
            <a:off x="457200" y="2423160"/>
            <a:ext cx="2679192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</p:sp>
      <p:sp>
        <p:nvSpPr>
          <p:cNvPr id="10" name="Goal"/>
          <p:cNvSpPr txBox="1"/>
          <p:nvPr/>
        </p:nvSpPr>
        <p:spPr>
          <a:xfrm>
            <a:off x="640080" y="2606040"/>
            <a:ext cx="231343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Understand the territory, the team and how deals are won today</a:t>
            </a:r>
            <a:endParaRPr lang="en-US" sz="1300" dirty="0"/>
          </a:p>
        </p:txBody>
      </p:sp>
      <p:sp>
        <p:nvSpPr>
          <p:cNvPr id="11" name="Goal card"/>
          <p:cNvSpPr/>
          <p:nvPr/>
        </p:nvSpPr>
        <p:spPr>
          <a:xfrm>
            <a:off x="3230575" y="2423160"/>
            <a:ext cx="2679192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</p:sp>
      <p:sp>
        <p:nvSpPr>
          <p:cNvPr id="12" name="Goal"/>
          <p:cNvSpPr txBox="1"/>
          <p:nvPr/>
        </p:nvSpPr>
        <p:spPr>
          <a:xfrm>
            <a:off x="3413455" y="2606040"/>
            <a:ext cx="231343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Own a pipeline, fix the two biggest process gaps, and close the first deals</a:t>
            </a:r>
            <a:endParaRPr lang="en-US" sz="1300" dirty="0"/>
          </a:p>
        </p:txBody>
      </p:sp>
      <p:sp>
        <p:nvSpPr>
          <p:cNvPr id="13" name="Goal card"/>
          <p:cNvSpPr/>
          <p:nvPr/>
        </p:nvSpPr>
        <p:spPr>
          <a:xfrm>
            <a:off x="6003950" y="2423160"/>
            <a:ext cx="2679192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</p:sp>
      <p:sp>
        <p:nvSpPr>
          <p:cNvPr id="14" name="Goal"/>
          <p:cNvSpPr txBox="1"/>
          <p:nvPr/>
        </p:nvSpPr>
        <p:spPr>
          <a:xfrm>
            <a:off x="6186830" y="2606040"/>
            <a:ext cx="231343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Run the region on a repeatable cadence with a plan for next year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Days 1–30 · Learn the business before changing it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051560"/>
            <a:ext cx="2682240" cy="50292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4" name="Step text"/>
          <p:cNvSpPr txBox="1"/>
          <p:nvPr/>
        </p:nvSpPr>
        <p:spPr>
          <a:xfrm>
            <a:off x="777240" y="1051560"/>
            <a:ext cx="2042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Days 1–30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5" name="Step 2"/>
          <p:cNvSpPr/>
          <p:nvPr/>
        </p:nvSpPr>
        <p:spPr>
          <a:xfrm>
            <a:off x="3230880" y="1051560"/>
            <a:ext cx="2682240" cy="502920"/>
          </a:xfrm>
          <a:prstGeom prst="chevron">
            <a:avLst/>
          </a:prstGeom>
          <a:solidFill>
            <a:schemeClr val="accent4"/>
          </a:solidFill>
          <a:ln/>
        </p:spPr>
      </p:sp>
      <p:sp>
        <p:nvSpPr>
          <p:cNvPr id="6" name="Step text"/>
          <p:cNvSpPr txBox="1"/>
          <p:nvPr/>
        </p:nvSpPr>
        <p:spPr>
          <a:xfrm>
            <a:off x="3550920" y="1051560"/>
            <a:ext cx="2042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Days 31–60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7" name="Step 3"/>
          <p:cNvSpPr/>
          <p:nvPr/>
        </p:nvSpPr>
        <p:spPr>
          <a:xfrm>
            <a:off x="6004560" y="1051560"/>
            <a:ext cx="2682240" cy="502920"/>
          </a:xfrm>
          <a:prstGeom prst="chevron">
            <a:avLst/>
          </a:prstGeom>
          <a:solidFill>
            <a:schemeClr val="accent4"/>
          </a:solidFill>
          <a:ln/>
        </p:spPr>
      </p:sp>
      <p:sp>
        <p:nvSpPr>
          <p:cNvPr id="8" name="Step text"/>
          <p:cNvSpPr txBox="1"/>
          <p:nvPr/>
        </p:nvSpPr>
        <p:spPr>
          <a:xfrm>
            <a:off x="6324600" y="1051560"/>
            <a:ext cx="2042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Days 61–90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9" name="Label"/>
          <p:cNvSpPr txBox="1"/>
          <p:nvPr/>
        </p:nvSpPr>
        <p:spPr>
          <a:xfrm>
            <a:off x="457200" y="173736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Goals</a:t>
            </a:r>
            <a:endParaRPr lang="en-US" sz="1100" dirty="0"/>
          </a:p>
        </p:txBody>
      </p:sp>
      <p:sp>
        <p:nvSpPr>
          <p:cNvPr id="10" name="Bullets"/>
          <p:cNvSpPr txBox="1"/>
          <p:nvPr/>
        </p:nvSpPr>
        <p:spPr>
          <a:xfrm>
            <a:off x="457200" y="2011680"/>
            <a:ext cx="4023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Meet all 9 reps 1:1 and shadow 12 customer calls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Read the last four quarterly reviews and the top 20 account plans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Map the sales process from lead to renewal, as it really happens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Learn the CRM, pricing rules and the approval chain</a:t>
            </a:r>
            <a:endParaRPr lang="en-US" sz="1250" dirty="0"/>
          </a:p>
        </p:txBody>
      </p:sp>
      <p:sp>
        <p:nvSpPr>
          <p:cNvPr id="11" name="Activities card"/>
          <p:cNvSpPr/>
          <p:nvPr/>
        </p:nvSpPr>
        <p:spPr>
          <a:xfrm>
            <a:off x="4754880" y="1737360"/>
            <a:ext cx="3931920" cy="150876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937760" y="18288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Key activities</a:t>
            </a:r>
            <a:endParaRPr lang="en-US" sz="1100" dirty="0"/>
          </a:p>
        </p:txBody>
      </p:sp>
      <p:sp>
        <p:nvSpPr>
          <p:cNvPr id="13" name="Bullets"/>
          <p:cNvSpPr txBox="1"/>
          <p:nvPr/>
        </p:nvSpPr>
        <p:spPr>
          <a:xfrm>
            <a:off x="4937760" y="210312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Weekly 1:1 with my manager; written summary every Friday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Lunch with marketing, customer success and finance leads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Visit the three largest customers in the region</a:t>
            </a:r>
            <a:endParaRPr lang="en-US" sz="1100" dirty="0"/>
          </a:p>
        </p:txBody>
      </p:sp>
      <p:sp>
        <p:nvSpPr>
          <p:cNvPr id="14" name="Deliverable card"/>
          <p:cNvSpPr/>
          <p:nvPr/>
        </p:nvSpPr>
        <p:spPr>
          <a:xfrm>
            <a:off x="4754880" y="3383280"/>
            <a:ext cx="3931920" cy="1188720"/>
          </a:xfrm>
          <a:prstGeom prst="roundRect">
            <a:avLst>
              <a:gd name="adj" fmla="val 6154"/>
            </a:avLst>
          </a:prstGeom>
          <a:solidFill>
            <a:schemeClr val="accent1"/>
          </a:solidFill>
          <a:ln/>
        </p:spPr>
      </p:sp>
      <p:sp>
        <p:nvSpPr>
          <p:cNvPr id="15" name="Deliverable"/>
          <p:cNvSpPr txBox="1"/>
          <p:nvPr/>
        </p:nvSpPr>
        <p:spPr>
          <a:xfrm>
            <a:off x="4937760" y="3474720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2"/>
                </a:solidFill>
              </a:rPr>
              <a:t>Deliverable · Territory assessment</a:t>
            </a:r>
            <a:endParaRPr lang="en-US" sz="1400" dirty="0"/>
          </a:p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A one-page view of pipeline health, team strengths and the two biggest gaps, presented on day 30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Days 31–60 · Contribute where it counts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051560"/>
            <a:ext cx="2682240" cy="502920"/>
          </a:xfrm>
          <a:prstGeom prst="chevron">
            <a:avLst/>
          </a:prstGeom>
          <a:solidFill>
            <a:schemeClr val="accent4"/>
          </a:solidFill>
          <a:ln/>
        </p:spPr>
      </p:sp>
      <p:sp>
        <p:nvSpPr>
          <p:cNvPr id="4" name="Step text"/>
          <p:cNvSpPr txBox="1"/>
          <p:nvPr/>
        </p:nvSpPr>
        <p:spPr>
          <a:xfrm>
            <a:off x="777240" y="1051560"/>
            <a:ext cx="2042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Days 1–30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5" name="Step 2"/>
          <p:cNvSpPr/>
          <p:nvPr/>
        </p:nvSpPr>
        <p:spPr>
          <a:xfrm>
            <a:off x="3230880" y="1051560"/>
            <a:ext cx="2682240" cy="50292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6" name="Step text"/>
          <p:cNvSpPr txBox="1"/>
          <p:nvPr/>
        </p:nvSpPr>
        <p:spPr>
          <a:xfrm>
            <a:off x="3550920" y="1051560"/>
            <a:ext cx="2042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Days 31–60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7" name="Step 3"/>
          <p:cNvSpPr/>
          <p:nvPr/>
        </p:nvSpPr>
        <p:spPr>
          <a:xfrm>
            <a:off x="6004560" y="1051560"/>
            <a:ext cx="2682240" cy="502920"/>
          </a:xfrm>
          <a:prstGeom prst="chevron">
            <a:avLst/>
          </a:prstGeom>
          <a:solidFill>
            <a:schemeClr val="accent4"/>
          </a:solidFill>
          <a:ln/>
        </p:spPr>
      </p:sp>
      <p:sp>
        <p:nvSpPr>
          <p:cNvPr id="8" name="Step text"/>
          <p:cNvSpPr txBox="1"/>
          <p:nvPr/>
        </p:nvSpPr>
        <p:spPr>
          <a:xfrm>
            <a:off x="6324600" y="1051560"/>
            <a:ext cx="2042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Days 61–90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9" name="Label"/>
          <p:cNvSpPr txBox="1"/>
          <p:nvPr/>
        </p:nvSpPr>
        <p:spPr>
          <a:xfrm>
            <a:off x="457200" y="173736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Goals</a:t>
            </a:r>
            <a:endParaRPr lang="en-US" sz="1100" dirty="0"/>
          </a:p>
        </p:txBody>
      </p:sp>
      <p:sp>
        <p:nvSpPr>
          <p:cNvPr id="10" name="Bullets"/>
          <p:cNvSpPr txBox="1"/>
          <p:nvPr/>
        </p:nvSpPr>
        <p:spPr>
          <a:xfrm>
            <a:off x="457200" y="2011680"/>
            <a:ext cx="4023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Close the two gaps from the assessment (likely: lead response time and renewal forecasting)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Co-sell on the five largest open opportunities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Set a weekly pipeline review that takes 30 minutes, not 90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Start coaching the two newest reps on discovery calls</a:t>
            </a:r>
            <a:endParaRPr lang="en-US" sz="1250" dirty="0"/>
          </a:p>
        </p:txBody>
      </p:sp>
      <p:sp>
        <p:nvSpPr>
          <p:cNvPr id="11" name="Activities card"/>
          <p:cNvSpPr/>
          <p:nvPr/>
        </p:nvSpPr>
        <p:spPr>
          <a:xfrm>
            <a:off x="4754880" y="1737360"/>
            <a:ext cx="3931920" cy="150876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937760" y="18288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Key activities</a:t>
            </a:r>
            <a:endParaRPr lang="en-US" sz="1100" dirty="0"/>
          </a:p>
        </p:txBody>
      </p:sp>
      <p:sp>
        <p:nvSpPr>
          <p:cNvPr id="13" name="Bullets"/>
          <p:cNvSpPr txBox="1"/>
          <p:nvPr/>
        </p:nvSpPr>
        <p:spPr>
          <a:xfrm>
            <a:off x="4937760" y="210312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Rewrite the renewal playbook with customer success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Launch a 24-hour lead-response standard and measure it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Join every deal over $100k as executive sponsor</a:t>
            </a:r>
            <a:endParaRPr lang="en-US" sz="1100" dirty="0"/>
          </a:p>
        </p:txBody>
      </p:sp>
      <p:sp>
        <p:nvSpPr>
          <p:cNvPr id="14" name="Deliverable card"/>
          <p:cNvSpPr/>
          <p:nvPr/>
        </p:nvSpPr>
        <p:spPr>
          <a:xfrm>
            <a:off x="4754880" y="3383280"/>
            <a:ext cx="3931920" cy="1188720"/>
          </a:xfrm>
          <a:prstGeom prst="roundRect">
            <a:avLst>
              <a:gd name="adj" fmla="val 6154"/>
            </a:avLst>
          </a:prstGeom>
          <a:solidFill>
            <a:schemeClr val="accent1"/>
          </a:solidFill>
          <a:ln/>
        </p:spPr>
      </p:sp>
      <p:sp>
        <p:nvSpPr>
          <p:cNvPr id="15" name="Deliverable"/>
          <p:cNvSpPr txBox="1"/>
          <p:nvPr/>
        </p:nvSpPr>
        <p:spPr>
          <a:xfrm>
            <a:off x="4937760" y="3474720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2"/>
                </a:solidFill>
              </a:rPr>
              <a:t>Deliverable · First results</a:t>
            </a:r>
            <a:endParaRPr lang="en-US" sz="1400" dirty="0"/>
          </a:p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Two process fixes live, first closed deals attributed to them, and a forecast the finance team trusts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Days 61–90 · Lead with a cadence the team can keep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051560"/>
            <a:ext cx="2682240" cy="502920"/>
          </a:xfrm>
          <a:prstGeom prst="chevron">
            <a:avLst/>
          </a:prstGeom>
          <a:solidFill>
            <a:schemeClr val="accent4"/>
          </a:solidFill>
          <a:ln/>
        </p:spPr>
      </p:sp>
      <p:sp>
        <p:nvSpPr>
          <p:cNvPr id="4" name="Step text"/>
          <p:cNvSpPr txBox="1"/>
          <p:nvPr/>
        </p:nvSpPr>
        <p:spPr>
          <a:xfrm>
            <a:off x="777240" y="1051560"/>
            <a:ext cx="2042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Days 1–30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5" name="Step 2"/>
          <p:cNvSpPr/>
          <p:nvPr/>
        </p:nvSpPr>
        <p:spPr>
          <a:xfrm>
            <a:off x="3230880" y="1051560"/>
            <a:ext cx="2682240" cy="502920"/>
          </a:xfrm>
          <a:prstGeom prst="chevron">
            <a:avLst/>
          </a:prstGeom>
          <a:solidFill>
            <a:schemeClr val="accent4"/>
          </a:solidFill>
          <a:ln/>
        </p:spPr>
      </p:sp>
      <p:sp>
        <p:nvSpPr>
          <p:cNvPr id="6" name="Step text"/>
          <p:cNvSpPr txBox="1"/>
          <p:nvPr/>
        </p:nvSpPr>
        <p:spPr>
          <a:xfrm>
            <a:off x="3550920" y="1051560"/>
            <a:ext cx="2042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Days 31–60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7" name="Step 3"/>
          <p:cNvSpPr/>
          <p:nvPr/>
        </p:nvSpPr>
        <p:spPr>
          <a:xfrm>
            <a:off x="6004560" y="1051560"/>
            <a:ext cx="2682240" cy="50292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8" name="Step text"/>
          <p:cNvSpPr txBox="1"/>
          <p:nvPr/>
        </p:nvSpPr>
        <p:spPr>
          <a:xfrm>
            <a:off x="6324600" y="1051560"/>
            <a:ext cx="2042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Days 61–90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9" name="Label"/>
          <p:cNvSpPr txBox="1"/>
          <p:nvPr/>
        </p:nvSpPr>
        <p:spPr>
          <a:xfrm>
            <a:off x="457200" y="173736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Goals</a:t>
            </a:r>
            <a:endParaRPr lang="en-US" sz="1100" dirty="0"/>
          </a:p>
        </p:txBody>
      </p:sp>
      <p:sp>
        <p:nvSpPr>
          <p:cNvPr id="10" name="Bullets"/>
          <p:cNvSpPr txBox="1"/>
          <p:nvPr/>
        </p:nvSpPr>
        <p:spPr>
          <a:xfrm>
            <a:off x="457200" y="2011680"/>
            <a:ext cx="4023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Hit the quarter's number with a forecast accuracy of ±10%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Build next year's territory plan and hiring request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Set individual development plans with every rep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Establish a monthly business review with my manager</a:t>
            </a:r>
            <a:endParaRPr lang="en-US" sz="1250" dirty="0"/>
          </a:p>
        </p:txBody>
      </p:sp>
      <p:sp>
        <p:nvSpPr>
          <p:cNvPr id="11" name="Activities card"/>
          <p:cNvSpPr/>
          <p:nvPr/>
        </p:nvSpPr>
        <p:spPr>
          <a:xfrm>
            <a:off x="4754880" y="1737360"/>
            <a:ext cx="3931920" cy="150876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937760" y="18288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Key activities</a:t>
            </a:r>
            <a:endParaRPr lang="en-US" sz="1100" dirty="0"/>
          </a:p>
        </p:txBody>
      </p:sp>
      <p:sp>
        <p:nvSpPr>
          <p:cNvPr id="13" name="Bullets"/>
          <p:cNvSpPr txBox="1"/>
          <p:nvPr/>
        </p:nvSpPr>
        <p:spPr>
          <a:xfrm>
            <a:off x="4937760" y="210312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Run the quarterly review for the region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Recognize wins publicly; address underperformance privately and early</a:t>
            </a:r>
            <a:endParaRPr lang="en-US" sz="1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Document the operating rhythm so it survives my vacation</a:t>
            </a:r>
            <a:endParaRPr lang="en-US" sz="1100" dirty="0"/>
          </a:p>
        </p:txBody>
      </p:sp>
      <p:sp>
        <p:nvSpPr>
          <p:cNvPr id="14" name="Deliverable card"/>
          <p:cNvSpPr/>
          <p:nvPr/>
        </p:nvSpPr>
        <p:spPr>
          <a:xfrm>
            <a:off x="4754880" y="3383280"/>
            <a:ext cx="3931920" cy="1188720"/>
          </a:xfrm>
          <a:prstGeom prst="roundRect">
            <a:avLst>
              <a:gd name="adj" fmla="val 6154"/>
            </a:avLst>
          </a:prstGeom>
          <a:solidFill>
            <a:schemeClr val="accent1"/>
          </a:solidFill>
          <a:ln/>
        </p:spPr>
      </p:sp>
      <p:sp>
        <p:nvSpPr>
          <p:cNvPr id="15" name="Deliverable"/>
          <p:cNvSpPr txBox="1"/>
          <p:nvPr/>
        </p:nvSpPr>
        <p:spPr>
          <a:xfrm>
            <a:off x="4937760" y="3474720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2"/>
                </a:solidFill>
              </a:rPr>
              <a:t>Deliverable · 90-day review and FY plan</a:t>
            </a:r>
            <a:endParaRPr lang="en-US" sz="1400" dirty="0"/>
          </a:p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Quarter results, what changed and why, and the plan for the next 12 months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How success will be measured</a:t>
            </a:r>
            <a:endParaRPr lang="en-US" sz="2600" dirty="0"/>
          </a:p>
        </p:txBody>
      </p:sp>
      <p:graphicFrame>
        <p:nvGraphicFramePr>
          <p:cNvPr id="7" name="Metrics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1828800"/>
                <a:gridCol w="1828800"/>
                <a:gridCol w="182880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Metric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Day 30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Day 60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Day 90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Pipeline coverage (next quarter)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Baseline measured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2.5×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3×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Lead response time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Baseline measured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&lt; 24 h on 80% of leads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&lt; 24 h on 95% of leads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Forecast accuracy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—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±20%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±10%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Renewal rate (rolling 90 days)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Baseline measured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+3 pts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+6 pts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Rep 1:1s and call shadowing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9 of 9; 12 calls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Weekly, all reps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Weekly, all reps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What I need, and what could get in the way</a:t>
            </a:r>
            <a:endParaRPr lang="en-US" sz="2600" dirty="0"/>
          </a:p>
        </p:txBody>
      </p:sp>
      <p:sp>
        <p:nvSpPr>
          <p:cNvPr id="3" name="Support card"/>
          <p:cNvSpPr/>
          <p:nvPr/>
        </p:nvSpPr>
        <p:spPr>
          <a:xfrm>
            <a:off x="457200" y="1280160"/>
            <a:ext cx="3931920" cy="3200400"/>
          </a:xfrm>
          <a:prstGeom prst="roundRect">
            <a:avLst>
              <a:gd name="adj" fmla="val 2286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41732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Support I need</a:t>
            </a:r>
            <a:endParaRPr lang="en-US" sz="1400" dirty="0"/>
          </a:p>
        </p:txBody>
      </p:sp>
      <p:sp>
        <p:nvSpPr>
          <p:cNvPr id="5" name="Bullets"/>
          <p:cNvSpPr txBox="1"/>
          <p:nvPr/>
        </p:nvSpPr>
        <p:spPr>
          <a:xfrm>
            <a:off x="685800" y="1828800"/>
            <a:ext cx="34747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Access to CRM reports and the last four quarterly reviews on day 1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Introductions to the three largest customers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Decision rights on discounts up to 15% without escalation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A weekly 30-minute 1:1 with my manager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754880" y="141732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Risks and how I'll handle them</a:t>
            </a:r>
            <a:endParaRPr lang="en-US" sz="1400" dirty="0"/>
          </a:p>
        </p:txBody>
      </p:sp>
      <p:sp>
        <p:nvSpPr>
          <p:cNvPr id="7" name="Risk card"/>
          <p:cNvSpPr/>
          <p:nvPr/>
        </p:nvSpPr>
        <p:spPr>
          <a:xfrm>
            <a:off x="4754880" y="1828800"/>
            <a:ext cx="393192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8" name="Risk"/>
          <p:cNvSpPr txBox="1"/>
          <p:nvPr/>
        </p:nvSpPr>
        <p:spPr>
          <a:xfrm>
            <a:off x="4937760" y="1901952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1"/>
                </a:solidFill>
              </a:rPr>
              <a:t>Two reps are new and ramping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Pair each with a senior rep for the first 60 days; weekly call reviews</a:t>
            </a:r>
            <a:endParaRPr lang="en-US" sz="1400" dirty="0"/>
          </a:p>
        </p:txBody>
      </p:sp>
      <p:sp>
        <p:nvSpPr>
          <p:cNvPr id="9" name="Risk card"/>
          <p:cNvSpPr/>
          <p:nvPr/>
        </p:nvSpPr>
        <p:spPr>
          <a:xfrm>
            <a:off x="4754880" y="2724912"/>
            <a:ext cx="393192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10" name="Risk"/>
          <p:cNvSpPr txBox="1"/>
          <p:nvPr/>
        </p:nvSpPr>
        <p:spPr>
          <a:xfrm>
            <a:off x="4937760" y="2798064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1"/>
                </a:solidFill>
              </a:rPr>
              <a:t>Q1 is seasonally slow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Front-load renewals and expansions; set expectations with finance early</a:t>
            </a:r>
            <a:endParaRPr lang="en-US" sz="1400" dirty="0"/>
          </a:p>
        </p:txBody>
      </p:sp>
      <p:sp>
        <p:nvSpPr>
          <p:cNvPr id="11" name="Risk card"/>
          <p:cNvSpPr/>
          <p:nvPr/>
        </p:nvSpPr>
        <p:spPr>
          <a:xfrm>
            <a:off x="4754880" y="3621024"/>
            <a:ext cx="393192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12" name="Risk"/>
          <p:cNvSpPr txBox="1"/>
          <p:nvPr/>
        </p:nvSpPr>
        <p:spPr>
          <a:xfrm>
            <a:off x="4937760" y="3694176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1"/>
                </a:solidFill>
              </a:rPr>
              <a:t>CRM data quality is poor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Fix the five fields that matter for forecasting before building reports on them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Summary</a:t>
            </a:r>
            <a:endParaRPr lang="en-US" sz="2600" dirty="0"/>
          </a:p>
        </p:txBody>
      </p:sp>
      <p:sp>
        <p:nvSpPr>
          <p:cNvPr id="3" name="Timeline line"/>
          <p:cNvSpPr/>
          <p:nvPr/>
        </p:nvSpPr>
        <p:spPr>
          <a:xfrm>
            <a:off x="457200" y="2148840"/>
            <a:ext cx="8229600" cy="0"/>
          </a:xfrm>
          <a:prstGeom prst="line">
            <a:avLst/>
          </a:prstGeom>
          <a:noFill/>
          <a:ln w="38100">
            <a:solidFill>
              <a:schemeClr val="accent6"/>
            </a:solidFill>
            <a:prstDash val="solid"/>
          </a:ln>
        </p:spPr>
      </p:sp>
      <p:sp>
        <p:nvSpPr>
          <p:cNvPr id="4" name="Marker"/>
          <p:cNvSpPr/>
          <p:nvPr/>
        </p:nvSpPr>
        <p:spPr>
          <a:xfrm>
            <a:off x="758952" y="199339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5" name="Day"/>
          <p:cNvSpPr txBox="1"/>
          <p:nvPr/>
        </p:nvSpPr>
        <p:spPr>
          <a:xfrm>
            <a:off x="182880" y="155448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Day 30</a:t>
            </a:r>
            <a:endParaRPr lang="en-US" sz="1100" dirty="0"/>
          </a:p>
        </p:txBody>
      </p:sp>
      <p:sp>
        <p:nvSpPr>
          <p:cNvPr id="6" name="Milestone"/>
          <p:cNvSpPr txBox="1"/>
          <p:nvPr/>
        </p:nvSpPr>
        <p:spPr>
          <a:xfrm>
            <a:off x="137160" y="242316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Territory assessment presented</a:t>
            </a:r>
            <a:endParaRPr lang="en-US" sz="1100" dirty="0"/>
          </a:p>
        </p:txBody>
      </p:sp>
      <p:sp>
        <p:nvSpPr>
          <p:cNvPr id="7" name="Marker"/>
          <p:cNvSpPr/>
          <p:nvPr/>
        </p:nvSpPr>
        <p:spPr>
          <a:xfrm>
            <a:off x="2587752" y="199339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8" name="Day"/>
          <p:cNvSpPr txBox="1"/>
          <p:nvPr/>
        </p:nvSpPr>
        <p:spPr>
          <a:xfrm>
            <a:off x="2011680" y="155448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Day 45</a:t>
            </a:r>
            <a:endParaRPr lang="en-US" sz="1100" dirty="0"/>
          </a:p>
        </p:txBody>
      </p:sp>
      <p:sp>
        <p:nvSpPr>
          <p:cNvPr id="9" name="Milestone"/>
          <p:cNvSpPr txBox="1"/>
          <p:nvPr/>
        </p:nvSpPr>
        <p:spPr>
          <a:xfrm>
            <a:off x="1965960" y="242316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Lead-response standard live</a:t>
            </a:r>
            <a:endParaRPr lang="en-US" sz="1100" dirty="0"/>
          </a:p>
        </p:txBody>
      </p:sp>
      <p:sp>
        <p:nvSpPr>
          <p:cNvPr id="10" name="Marker"/>
          <p:cNvSpPr/>
          <p:nvPr/>
        </p:nvSpPr>
        <p:spPr>
          <a:xfrm>
            <a:off x="4416552" y="199339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11" name="Day"/>
          <p:cNvSpPr txBox="1"/>
          <p:nvPr/>
        </p:nvSpPr>
        <p:spPr>
          <a:xfrm>
            <a:off x="3840480" y="155448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Day 60</a:t>
            </a:r>
            <a:endParaRPr lang="en-US" sz="1100" dirty="0"/>
          </a:p>
        </p:txBody>
      </p:sp>
      <p:sp>
        <p:nvSpPr>
          <p:cNvPr id="12" name="Milestone"/>
          <p:cNvSpPr txBox="1"/>
          <p:nvPr/>
        </p:nvSpPr>
        <p:spPr>
          <a:xfrm>
            <a:off x="3794760" y="242316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Renewal playbook and trusted forecast</a:t>
            </a:r>
            <a:endParaRPr lang="en-US" sz="1100" dirty="0"/>
          </a:p>
        </p:txBody>
      </p:sp>
      <p:sp>
        <p:nvSpPr>
          <p:cNvPr id="13" name="Marker"/>
          <p:cNvSpPr/>
          <p:nvPr/>
        </p:nvSpPr>
        <p:spPr>
          <a:xfrm>
            <a:off x="6245352" y="199339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14" name="Day"/>
          <p:cNvSpPr txBox="1"/>
          <p:nvPr/>
        </p:nvSpPr>
        <p:spPr>
          <a:xfrm>
            <a:off x="5669280" y="155448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Day 75</a:t>
            </a:r>
            <a:endParaRPr lang="en-US" sz="1100" dirty="0"/>
          </a:p>
        </p:txBody>
      </p:sp>
      <p:sp>
        <p:nvSpPr>
          <p:cNvPr id="15" name="Milestone"/>
          <p:cNvSpPr txBox="1"/>
          <p:nvPr/>
        </p:nvSpPr>
        <p:spPr>
          <a:xfrm>
            <a:off x="5623560" y="242316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Development plans agreed with every rep</a:t>
            </a:r>
            <a:endParaRPr lang="en-US" sz="1100" dirty="0"/>
          </a:p>
        </p:txBody>
      </p:sp>
      <p:sp>
        <p:nvSpPr>
          <p:cNvPr id="16" name="Marker"/>
          <p:cNvSpPr/>
          <p:nvPr/>
        </p:nvSpPr>
        <p:spPr>
          <a:xfrm>
            <a:off x="8074152" y="199339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17" name="Day"/>
          <p:cNvSpPr txBox="1"/>
          <p:nvPr/>
        </p:nvSpPr>
        <p:spPr>
          <a:xfrm>
            <a:off x="7498080" y="155448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Day 90</a:t>
            </a:r>
            <a:endParaRPr lang="en-US" sz="1100" dirty="0"/>
          </a:p>
        </p:txBody>
      </p:sp>
      <p:sp>
        <p:nvSpPr>
          <p:cNvPr id="18" name="Milestone"/>
          <p:cNvSpPr txBox="1"/>
          <p:nvPr/>
        </p:nvSpPr>
        <p:spPr>
          <a:xfrm>
            <a:off x="7452360" y="242316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Quarter review and FY plan</a:t>
            </a:r>
            <a:endParaRPr lang="en-US" sz="1100" dirty="0"/>
          </a:p>
        </p:txBody>
      </p:sp>
      <p:sp>
        <p:nvSpPr>
          <p:cNvPr id="19" name="Closing note"/>
          <p:cNvSpPr/>
          <p:nvPr/>
        </p:nvSpPr>
        <p:spPr>
          <a:xfrm>
            <a:off x="457200" y="3657600"/>
            <a:ext cx="8229600" cy="777240"/>
          </a:xfrm>
          <a:prstGeom prst="roundRect">
            <a:avLst>
              <a:gd name="adj" fmla="val 9412"/>
            </a:avLst>
          </a:prstGeom>
          <a:solidFill>
            <a:schemeClr val="accent4"/>
          </a:solidFill>
          <a:ln/>
        </p:spPr>
      </p:sp>
      <p:sp>
        <p:nvSpPr>
          <p:cNvPr id="20" name="Closing text"/>
          <p:cNvSpPr txBox="1"/>
          <p:nvPr/>
        </p:nvSpPr>
        <p:spPr>
          <a:xfrm>
            <a:off x="685800" y="3657600"/>
            <a:ext cx="7772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1"/>
                </a:solidFill>
              </a:rPr>
              <a:t>Questions, additions and course corrections welcome at any point. This plan is a starting point, not a contract.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30-60-90 day plan</dc:title>
  <dc:subject>PptxGenJS Presentation</dc:subject>
  <dc:creator>ArumSoft Learning</dc:creator>
  <cp:lastModifiedBy>ArumSoft Learning</cp:lastModifiedBy>
  <cp:revision>1</cp:revision>
  <dcterms:created xsi:type="dcterms:W3CDTF">2026-11-03T02:03:29Z</dcterms:created>
  <dcterms:modified xsi:type="dcterms:W3CDTF">2026-11-03T02:03:29Z</dcterms:modified>
</cp:coreProperties>
</file>